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814" autoAdjust="0"/>
    <p:restoredTop sz="94660"/>
  </p:normalViewPr>
  <p:slideViewPr>
    <p:cSldViewPr>
      <p:cViewPr varScale="1">
        <p:scale>
          <a:sx n="107" d="100"/>
          <a:sy n="107" d="100"/>
        </p:scale>
        <p:origin x="149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6821" y="294547"/>
            <a:ext cx="2167111" cy="12591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765" y="555116"/>
            <a:ext cx="5760567" cy="7736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3875" y="1369781"/>
            <a:ext cx="10493375" cy="4756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2302" y="3369005"/>
            <a:ext cx="3507740" cy="749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804"/>
              </a:lnSpc>
              <a:spcBef>
                <a:spcPts val="105"/>
              </a:spcBef>
            </a:pPr>
            <a:r>
              <a:rPr sz="3200" spc="-20" dirty="0">
                <a:solidFill>
                  <a:srgbClr val="538235"/>
                </a:solidFill>
                <a:latin typeface="Calibri Light"/>
                <a:cs typeface="Calibri Light"/>
              </a:rPr>
              <a:t>Gender</a:t>
            </a:r>
            <a:r>
              <a:rPr sz="3200" spc="-150" dirty="0">
                <a:solidFill>
                  <a:srgbClr val="538235"/>
                </a:solidFill>
                <a:latin typeface="Calibri Light"/>
                <a:cs typeface="Calibri Light"/>
              </a:rPr>
              <a:t> </a:t>
            </a:r>
            <a:r>
              <a:rPr sz="3200" spc="-40" dirty="0">
                <a:solidFill>
                  <a:srgbClr val="538235"/>
                </a:solidFill>
                <a:latin typeface="Calibri Light"/>
                <a:cs typeface="Calibri Light"/>
              </a:rPr>
              <a:t>Pay</a:t>
            </a:r>
            <a:r>
              <a:rPr sz="3200" spc="-140" dirty="0">
                <a:solidFill>
                  <a:srgbClr val="538235"/>
                </a:solidFill>
                <a:latin typeface="Calibri Light"/>
                <a:cs typeface="Calibri Light"/>
              </a:rPr>
              <a:t> </a:t>
            </a:r>
            <a:r>
              <a:rPr sz="3200" dirty="0">
                <a:solidFill>
                  <a:srgbClr val="538235"/>
                </a:solidFill>
                <a:latin typeface="Calibri Light"/>
                <a:cs typeface="Calibri Light"/>
              </a:rPr>
              <a:t>Gap</a:t>
            </a:r>
            <a:r>
              <a:rPr sz="3200" spc="-150" dirty="0">
                <a:solidFill>
                  <a:srgbClr val="538235"/>
                </a:solidFill>
                <a:latin typeface="Calibri Light"/>
                <a:cs typeface="Calibri Light"/>
              </a:rPr>
              <a:t> </a:t>
            </a:r>
            <a:r>
              <a:rPr sz="3200" spc="-20" dirty="0">
                <a:solidFill>
                  <a:srgbClr val="538235"/>
                </a:solidFill>
                <a:latin typeface="Calibri Light"/>
                <a:cs typeface="Calibri Light"/>
              </a:rPr>
              <a:t>202</a:t>
            </a:r>
            <a:r>
              <a:rPr lang="en-IE" sz="3200" spc="-20" dirty="0">
                <a:solidFill>
                  <a:srgbClr val="538235"/>
                </a:solidFill>
                <a:latin typeface="Calibri Light"/>
                <a:cs typeface="Calibri Light"/>
              </a:rPr>
              <a:t>5</a:t>
            </a:r>
            <a:endParaRPr sz="3200" dirty="0">
              <a:latin typeface="Calibri Light"/>
              <a:cs typeface="Calibri Light"/>
            </a:endParaRPr>
          </a:p>
          <a:p>
            <a:pPr algn="ctr">
              <a:lnSpc>
                <a:spcPts val="1889"/>
              </a:lnSpc>
            </a:pPr>
            <a:r>
              <a:rPr sz="1600" dirty="0">
                <a:latin typeface="Bahnschrift"/>
                <a:cs typeface="Bahnschrift"/>
              </a:rPr>
              <a:t>Published</a:t>
            </a:r>
            <a:r>
              <a:rPr sz="1600" spc="75" dirty="0">
                <a:latin typeface="Bahnschrift"/>
                <a:cs typeface="Bahnschrift"/>
              </a:rPr>
              <a:t> </a:t>
            </a:r>
            <a:r>
              <a:rPr sz="1600" spc="-10" dirty="0">
                <a:latin typeface="Bahnschrift"/>
                <a:cs typeface="Bahnschrift"/>
              </a:rPr>
              <a:t>1</a:t>
            </a:r>
            <a:r>
              <a:rPr lang="en-IE" sz="1600" spc="-10" dirty="0">
                <a:latin typeface="Bahnschrift"/>
                <a:cs typeface="Bahnschrift"/>
              </a:rPr>
              <a:t>9</a:t>
            </a:r>
            <a:r>
              <a:rPr sz="1600" spc="-10" dirty="0">
                <a:latin typeface="Bahnschrift"/>
                <a:cs typeface="Bahnschrift"/>
              </a:rPr>
              <a:t>/1</a:t>
            </a:r>
            <a:r>
              <a:rPr lang="en-IE" sz="1600" spc="-10" dirty="0">
                <a:latin typeface="Bahnschrift"/>
                <a:cs typeface="Bahnschrift"/>
              </a:rPr>
              <a:t>1</a:t>
            </a:r>
            <a:r>
              <a:rPr sz="1600" spc="-10" dirty="0">
                <a:latin typeface="Bahnschrift"/>
                <a:cs typeface="Bahnschrift"/>
              </a:rPr>
              <a:t>/202</a:t>
            </a:r>
            <a:r>
              <a:rPr lang="en-IE" sz="1600" spc="-10" dirty="0">
                <a:latin typeface="Bahnschrift"/>
                <a:cs typeface="Bahnschrift"/>
              </a:rPr>
              <a:t>5</a:t>
            </a:r>
            <a:endParaRPr sz="1600" dirty="0">
              <a:latin typeface="Bahnschrift"/>
              <a:cs typeface="Bahnschrif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46881" y="770788"/>
            <a:ext cx="2596543" cy="151026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386063" cy="685799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042654" y="4703444"/>
            <a:ext cx="2634615" cy="17585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75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Gender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Pay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Gap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Act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2021 </a:t>
            </a:r>
            <a:r>
              <a:rPr sz="1200" spc="-10" dirty="0">
                <a:latin typeface="Calibri"/>
                <a:cs typeface="Calibri"/>
              </a:rPr>
              <a:t>refers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male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female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employees.</a:t>
            </a:r>
            <a:endParaRPr sz="1200" dirty="0">
              <a:latin typeface="Calibri"/>
              <a:cs typeface="Calibri"/>
            </a:endParaRPr>
          </a:p>
          <a:p>
            <a:pPr marL="68580" marR="60960" algn="ctr">
              <a:lnSpc>
                <a:spcPct val="107200"/>
              </a:lnSpc>
              <a:spcBef>
                <a:spcPts val="795"/>
              </a:spcBef>
            </a:pPr>
            <a:r>
              <a:rPr sz="1200" dirty="0">
                <a:latin typeface="Calibri"/>
                <a:cs typeface="Calibri"/>
              </a:rPr>
              <a:t>Our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based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requirement, </a:t>
            </a:r>
            <a:r>
              <a:rPr sz="1200" dirty="0">
                <a:latin typeface="Calibri"/>
                <a:cs typeface="Calibri"/>
              </a:rPr>
              <a:t>however,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Nature’s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Best</a:t>
            </a:r>
            <a:r>
              <a:rPr lang="en-IE" sz="1200" dirty="0">
                <a:latin typeface="Calibri"/>
                <a:cs typeface="Calibri"/>
              </a:rPr>
              <a:t> Ltd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committed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spc="-10" dirty="0">
                <a:latin typeface="Calibri"/>
                <a:cs typeface="Calibri"/>
              </a:rPr>
              <a:t>inclusion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all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gender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identities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 dirty="0">
              <a:latin typeface="Calibri"/>
              <a:cs typeface="Calibri"/>
            </a:endParaRPr>
          </a:p>
          <a:p>
            <a:pPr marL="118745" marR="110489" algn="ctr">
              <a:lnSpc>
                <a:spcPct val="106400"/>
              </a:lnSpc>
              <a:spcBef>
                <a:spcPts val="819"/>
              </a:spcBef>
            </a:pPr>
            <a:r>
              <a:rPr sz="1100" dirty="0">
                <a:latin typeface="Calibri"/>
                <a:cs typeface="Calibri"/>
              </a:rPr>
              <a:t>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rewards</a:t>
            </a:r>
            <a:r>
              <a:rPr sz="1100" spc="-10" dirty="0">
                <a:latin typeface="Calibri"/>
                <a:cs typeface="Calibri"/>
              </a:rPr>
              <a:t> practices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 </a:t>
            </a:r>
            <a:r>
              <a:rPr sz="1100" spc="-10" dirty="0">
                <a:latin typeface="Calibri"/>
                <a:cs typeface="Calibri"/>
              </a:rPr>
              <a:t>applied </a:t>
            </a:r>
            <a:r>
              <a:rPr sz="1100" dirty="0">
                <a:latin typeface="Calibri"/>
                <a:cs typeface="Calibri"/>
              </a:rPr>
              <a:t>equally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everyone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regardless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gender.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3702" y="650350"/>
            <a:ext cx="8117840" cy="120142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1800" spc="-20" dirty="0">
                <a:latin typeface="Calibri"/>
                <a:cs typeface="Calibri"/>
              </a:rPr>
              <a:t>Nature’s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Best</a:t>
            </a:r>
            <a:r>
              <a:rPr lang="en-IE" sz="1800" dirty="0">
                <a:latin typeface="Calibri"/>
                <a:cs typeface="Calibri"/>
              </a:rPr>
              <a:t> Ltd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second-generation </a:t>
            </a:r>
            <a:r>
              <a:rPr sz="1800" dirty="0">
                <a:latin typeface="Calibri"/>
                <a:cs typeface="Calibri"/>
              </a:rPr>
              <a:t>family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business.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106900"/>
              </a:lnSpc>
              <a:spcBef>
                <a:spcPts val="10"/>
              </a:spcBef>
            </a:pPr>
            <a:r>
              <a:rPr sz="1800" dirty="0">
                <a:latin typeface="Calibri"/>
                <a:cs typeface="Calibri"/>
              </a:rPr>
              <a:t>We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leading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supplier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retailers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fresh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leafy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salads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across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island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Ireland. </a:t>
            </a:r>
            <a:r>
              <a:rPr sz="1800" dirty="0">
                <a:latin typeface="Calibri"/>
                <a:cs typeface="Calibri"/>
              </a:rPr>
              <a:t>Our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employees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valuable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asset,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continued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success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due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their continued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hard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work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dedication</a:t>
            </a:r>
            <a:r>
              <a:rPr sz="1800" b="1" spc="-1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271895" y="2316226"/>
            <a:ext cx="4716780" cy="3488054"/>
            <a:chOff x="6271895" y="2316226"/>
            <a:chExt cx="4716780" cy="3488054"/>
          </a:xfrm>
        </p:grpSpPr>
        <p:sp>
          <p:nvSpPr>
            <p:cNvPr id="4" name="object 4"/>
            <p:cNvSpPr/>
            <p:nvPr/>
          </p:nvSpPr>
          <p:spPr>
            <a:xfrm>
              <a:off x="6278245" y="2322576"/>
              <a:ext cx="735330" cy="3475354"/>
            </a:xfrm>
            <a:custGeom>
              <a:avLst/>
              <a:gdLst/>
              <a:ahLst/>
              <a:cxnLst/>
              <a:rect l="l" t="t" r="r" b="b"/>
              <a:pathLst>
                <a:path w="735329" h="3475354">
                  <a:moveTo>
                    <a:pt x="15366" y="0"/>
                  </a:moveTo>
                  <a:lnTo>
                    <a:pt x="49226" y="34523"/>
                  </a:lnTo>
                  <a:lnTo>
                    <a:pt x="82269" y="69541"/>
                  </a:lnTo>
                  <a:lnTo>
                    <a:pt x="114497" y="105041"/>
                  </a:lnTo>
                  <a:lnTo>
                    <a:pt x="145909" y="141013"/>
                  </a:lnTo>
                  <a:lnTo>
                    <a:pt x="176504" y="177443"/>
                  </a:lnTo>
                  <a:lnTo>
                    <a:pt x="206284" y="214319"/>
                  </a:lnTo>
                  <a:lnTo>
                    <a:pt x="235248" y="251630"/>
                  </a:lnTo>
                  <a:lnTo>
                    <a:pt x="263397" y="289363"/>
                  </a:lnTo>
                  <a:lnTo>
                    <a:pt x="290729" y="327506"/>
                  </a:lnTo>
                  <a:lnTo>
                    <a:pt x="317245" y="366048"/>
                  </a:lnTo>
                  <a:lnTo>
                    <a:pt x="342946" y="404975"/>
                  </a:lnTo>
                  <a:lnTo>
                    <a:pt x="367830" y="444277"/>
                  </a:lnTo>
                  <a:lnTo>
                    <a:pt x="391899" y="483941"/>
                  </a:lnTo>
                  <a:lnTo>
                    <a:pt x="415152" y="523954"/>
                  </a:lnTo>
                  <a:lnTo>
                    <a:pt x="437589" y="564306"/>
                  </a:lnTo>
                  <a:lnTo>
                    <a:pt x="459210" y="604983"/>
                  </a:lnTo>
                  <a:lnTo>
                    <a:pt x="480015" y="645975"/>
                  </a:lnTo>
                  <a:lnTo>
                    <a:pt x="500004" y="687267"/>
                  </a:lnTo>
                  <a:lnTo>
                    <a:pt x="519178" y="728850"/>
                  </a:lnTo>
                  <a:lnTo>
                    <a:pt x="537535" y="770710"/>
                  </a:lnTo>
                  <a:lnTo>
                    <a:pt x="555077" y="812835"/>
                  </a:lnTo>
                  <a:lnTo>
                    <a:pt x="571803" y="855214"/>
                  </a:lnTo>
                  <a:lnTo>
                    <a:pt x="587712" y="897834"/>
                  </a:lnTo>
                  <a:lnTo>
                    <a:pt x="602806" y="940684"/>
                  </a:lnTo>
                  <a:lnTo>
                    <a:pt x="617084" y="983750"/>
                  </a:lnTo>
                  <a:lnTo>
                    <a:pt x="630547" y="1027022"/>
                  </a:lnTo>
                  <a:lnTo>
                    <a:pt x="643193" y="1070487"/>
                  </a:lnTo>
                  <a:lnTo>
                    <a:pt x="655023" y="1114133"/>
                  </a:lnTo>
                  <a:lnTo>
                    <a:pt x="666038" y="1157948"/>
                  </a:lnTo>
                  <a:lnTo>
                    <a:pt x="676236" y="1201919"/>
                  </a:lnTo>
                  <a:lnTo>
                    <a:pt x="685619" y="1246036"/>
                  </a:lnTo>
                  <a:lnTo>
                    <a:pt x="694186" y="1290285"/>
                  </a:lnTo>
                  <a:lnTo>
                    <a:pt x="701937" y="1334655"/>
                  </a:lnTo>
                  <a:lnTo>
                    <a:pt x="708872" y="1379133"/>
                  </a:lnTo>
                  <a:lnTo>
                    <a:pt x="714991" y="1423708"/>
                  </a:lnTo>
                  <a:lnTo>
                    <a:pt x="720294" y="1468368"/>
                  </a:lnTo>
                  <a:lnTo>
                    <a:pt x="724782" y="1513100"/>
                  </a:lnTo>
                  <a:lnTo>
                    <a:pt x="728453" y="1557892"/>
                  </a:lnTo>
                  <a:lnTo>
                    <a:pt x="731309" y="1602733"/>
                  </a:lnTo>
                  <a:lnTo>
                    <a:pt x="733348" y="1647609"/>
                  </a:lnTo>
                  <a:lnTo>
                    <a:pt x="734572" y="1692510"/>
                  </a:lnTo>
                  <a:lnTo>
                    <a:pt x="734980" y="1737423"/>
                  </a:lnTo>
                  <a:lnTo>
                    <a:pt x="734572" y="1782336"/>
                  </a:lnTo>
                  <a:lnTo>
                    <a:pt x="733348" y="1827237"/>
                  </a:lnTo>
                  <a:lnTo>
                    <a:pt x="731309" y="1872113"/>
                  </a:lnTo>
                  <a:lnTo>
                    <a:pt x="728453" y="1916954"/>
                  </a:lnTo>
                  <a:lnTo>
                    <a:pt x="724782" y="1961746"/>
                  </a:lnTo>
                  <a:lnTo>
                    <a:pt x="720294" y="2006478"/>
                  </a:lnTo>
                  <a:lnTo>
                    <a:pt x="714991" y="2051138"/>
                  </a:lnTo>
                  <a:lnTo>
                    <a:pt x="708872" y="2095713"/>
                  </a:lnTo>
                  <a:lnTo>
                    <a:pt x="701937" y="2140191"/>
                  </a:lnTo>
                  <a:lnTo>
                    <a:pt x="694186" y="2184561"/>
                  </a:lnTo>
                  <a:lnTo>
                    <a:pt x="685619" y="2228810"/>
                  </a:lnTo>
                  <a:lnTo>
                    <a:pt x="676236" y="2272927"/>
                  </a:lnTo>
                  <a:lnTo>
                    <a:pt x="666038" y="2316898"/>
                  </a:lnTo>
                  <a:lnTo>
                    <a:pt x="655023" y="2360713"/>
                  </a:lnTo>
                  <a:lnTo>
                    <a:pt x="643193" y="2404359"/>
                  </a:lnTo>
                  <a:lnTo>
                    <a:pt x="630547" y="2447824"/>
                  </a:lnTo>
                  <a:lnTo>
                    <a:pt x="617084" y="2491096"/>
                  </a:lnTo>
                  <a:lnTo>
                    <a:pt x="602806" y="2534162"/>
                  </a:lnTo>
                  <a:lnTo>
                    <a:pt x="587712" y="2577012"/>
                  </a:lnTo>
                  <a:lnTo>
                    <a:pt x="571803" y="2619632"/>
                  </a:lnTo>
                  <a:lnTo>
                    <a:pt x="555077" y="2662011"/>
                  </a:lnTo>
                  <a:lnTo>
                    <a:pt x="537535" y="2704136"/>
                  </a:lnTo>
                  <a:lnTo>
                    <a:pt x="519178" y="2745996"/>
                  </a:lnTo>
                  <a:lnTo>
                    <a:pt x="500004" y="2787579"/>
                  </a:lnTo>
                  <a:lnTo>
                    <a:pt x="480015" y="2828871"/>
                  </a:lnTo>
                  <a:lnTo>
                    <a:pt x="459210" y="2869863"/>
                  </a:lnTo>
                  <a:lnTo>
                    <a:pt x="437589" y="2910540"/>
                  </a:lnTo>
                  <a:lnTo>
                    <a:pt x="415152" y="2950892"/>
                  </a:lnTo>
                  <a:lnTo>
                    <a:pt x="391899" y="2990905"/>
                  </a:lnTo>
                  <a:lnTo>
                    <a:pt x="367830" y="3030569"/>
                  </a:lnTo>
                  <a:lnTo>
                    <a:pt x="342946" y="3069871"/>
                  </a:lnTo>
                  <a:lnTo>
                    <a:pt x="317245" y="3108798"/>
                  </a:lnTo>
                  <a:lnTo>
                    <a:pt x="290729" y="3147340"/>
                  </a:lnTo>
                  <a:lnTo>
                    <a:pt x="263397" y="3185483"/>
                  </a:lnTo>
                  <a:lnTo>
                    <a:pt x="235248" y="3223216"/>
                  </a:lnTo>
                  <a:lnTo>
                    <a:pt x="206284" y="3260527"/>
                  </a:lnTo>
                  <a:lnTo>
                    <a:pt x="176504" y="3297403"/>
                  </a:lnTo>
                  <a:lnTo>
                    <a:pt x="145909" y="3333833"/>
                  </a:lnTo>
                  <a:lnTo>
                    <a:pt x="114497" y="3369805"/>
                  </a:lnTo>
                  <a:lnTo>
                    <a:pt x="82269" y="3405305"/>
                  </a:lnTo>
                  <a:lnTo>
                    <a:pt x="49226" y="3440323"/>
                  </a:lnTo>
                  <a:lnTo>
                    <a:pt x="15366" y="3474847"/>
                  </a:lnTo>
                  <a:lnTo>
                    <a:pt x="0" y="3459556"/>
                  </a:lnTo>
                  <a:lnTo>
                    <a:pt x="33963" y="3424925"/>
                  </a:lnTo>
                  <a:lnTo>
                    <a:pt x="67097" y="3389792"/>
                  </a:lnTo>
                  <a:lnTo>
                    <a:pt x="99404" y="3354169"/>
                  </a:lnTo>
                  <a:lnTo>
                    <a:pt x="130881" y="3318068"/>
                  </a:lnTo>
                  <a:lnTo>
                    <a:pt x="161531" y="3281502"/>
                  </a:lnTo>
                  <a:lnTo>
                    <a:pt x="191352" y="3244483"/>
                  </a:lnTo>
                  <a:lnTo>
                    <a:pt x="220345" y="3207024"/>
                  </a:lnTo>
                  <a:lnTo>
                    <a:pt x="248510" y="3169137"/>
                  </a:lnTo>
                  <a:lnTo>
                    <a:pt x="275846" y="3130834"/>
                  </a:lnTo>
                  <a:lnTo>
                    <a:pt x="302353" y="3092128"/>
                  </a:lnTo>
                  <a:lnTo>
                    <a:pt x="328033" y="3053031"/>
                  </a:lnTo>
                  <a:lnTo>
                    <a:pt x="352884" y="3013556"/>
                  </a:lnTo>
                  <a:lnTo>
                    <a:pt x="376906" y="2973715"/>
                  </a:lnTo>
                  <a:lnTo>
                    <a:pt x="400101" y="2933520"/>
                  </a:lnTo>
                  <a:lnTo>
                    <a:pt x="422467" y="2892985"/>
                  </a:lnTo>
                  <a:lnTo>
                    <a:pt x="444004" y="2852120"/>
                  </a:lnTo>
                  <a:lnTo>
                    <a:pt x="464713" y="2810939"/>
                  </a:lnTo>
                  <a:lnTo>
                    <a:pt x="484594" y="2769454"/>
                  </a:lnTo>
                  <a:lnTo>
                    <a:pt x="503646" y="2727678"/>
                  </a:lnTo>
                  <a:lnTo>
                    <a:pt x="521871" y="2685622"/>
                  </a:lnTo>
                  <a:lnTo>
                    <a:pt x="539266" y="2643300"/>
                  </a:lnTo>
                  <a:lnTo>
                    <a:pt x="555834" y="2600724"/>
                  </a:lnTo>
                  <a:lnTo>
                    <a:pt x="571573" y="2557905"/>
                  </a:lnTo>
                  <a:lnTo>
                    <a:pt x="586483" y="2514857"/>
                  </a:lnTo>
                  <a:lnTo>
                    <a:pt x="600565" y="2471592"/>
                  </a:lnTo>
                  <a:lnTo>
                    <a:pt x="613819" y="2428122"/>
                  </a:lnTo>
                  <a:lnTo>
                    <a:pt x="626245" y="2384460"/>
                  </a:lnTo>
                  <a:lnTo>
                    <a:pt x="637842" y="2340618"/>
                  </a:lnTo>
                  <a:lnTo>
                    <a:pt x="648611" y="2296608"/>
                  </a:lnTo>
                  <a:lnTo>
                    <a:pt x="658551" y="2252444"/>
                  </a:lnTo>
                  <a:lnTo>
                    <a:pt x="667663" y="2208137"/>
                  </a:lnTo>
                  <a:lnTo>
                    <a:pt x="675947" y="2163699"/>
                  </a:lnTo>
                  <a:lnTo>
                    <a:pt x="683402" y="2119144"/>
                  </a:lnTo>
                  <a:lnTo>
                    <a:pt x="690029" y="2074483"/>
                  </a:lnTo>
                  <a:lnTo>
                    <a:pt x="695828" y="2029729"/>
                  </a:lnTo>
                  <a:lnTo>
                    <a:pt x="700798" y="1984894"/>
                  </a:lnTo>
                  <a:lnTo>
                    <a:pt x="704940" y="1939991"/>
                  </a:lnTo>
                  <a:lnTo>
                    <a:pt x="708253" y="1895033"/>
                  </a:lnTo>
                  <a:lnTo>
                    <a:pt x="710738" y="1850031"/>
                  </a:lnTo>
                  <a:lnTo>
                    <a:pt x="712395" y="1804997"/>
                  </a:lnTo>
                  <a:lnTo>
                    <a:pt x="713223" y="1759946"/>
                  </a:lnTo>
                  <a:lnTo>
                    <a:pt x="713223" y="1714888"/>
                  </a:lnTo>
                  <a:lnTo>
                    <a:pt x="712395" y="1669836"/>
                  </a:lnTo>
                  <a:lnTo>
                    <a:pt x="710738" y="1624803"/>
                  </a:lnTo>
                  <a:lnTo>
                    <a:pt x="708253" y="1579800"/>
                  </a:lnTo>
                  <a:lnTo>
                    <a:pt x="704940" y="1534841"/>
                  </a:lnTo>
                  <a:lnTo>
                    <a:pt x="700798" y="1489938"/>
                  </a:lnTo>
                  <a:lnTo>
                    <a:pt x="695828" y="1445104"/>
                  </a:lnTo>
                  <a:lnTo>
                    <a:pt x="690029" y="1400349"/>
                  </a:lnTo>
                  <a:lnTo>
                    <a:pt x="683402" y="1355688"/>
                  </a:lnTo>
                  <a:lnTo>
                    <a:pt x="675947" y="1311132"/>
                  </a:lnTo>
                  <a:lnTo>
                    <a:pt x="667663" y="1266694"/>
                  </a:lnTo>
                  <a:lnTo>
                    <a:pt x="658551" y="1222387"/>
                  </a:lnTo>
                  <a:lnTo>
                    <a:pt x="648611" y="1178221"/>
                  </a:lnTo>
                  <a:lnTo>
                    <a:pt x="637842" y="1134211"/>
                  </a:lnTo>
                  <a:lnTo>
                    <a:pt x="626245" y="1090369"/>
                  </a:lnTo>
                  <a:lnTo>
                    <a:pt x="613819" y="1046706"/>
                  </a:lnTo>
                  <a:lnTo>
                    <a:pt x="600565" y="1003235"/>
                  </a:lnTo>
                  <a:lnTo>
                    <a:pt x="586483" y="959969"/>
                  </a:lnTo>
                  <a:lnTo>
                    <a:pt x="571573" y="916921"/>
                  </a:lnTo>
                  <a:lnTo>
                    <a:pt x="555834" y="874101"/>
                  </a:lnTo>
                  <a:lnTo>
                    <a:pt x="539266" y="831524"/>
                  </a:lnTo>
                  <a:lnTo>
                    <a:pt x="521871" y="789201"/>
                  </a:lnTo>
                  <a:lnTo>
                    <a:pt x="503646" y="747144"/>
                  </a:lnTo>
                  <a:lnTo>
                    <a:pt x="484594" y="705367"/>
                  </a:lnTo>
                  <a:lnTo>
                    <a:pt x="464713" y="663881"/>
                  </a:lnTo>
                  <a:lnTo>
                    <a:pt x="444004" y="622699"/>
                  </a:lnTo>
                  <a:lnTo>
                    <a:pt x="422467" y="581833"/>
                  </a:lnTo>
                  <a:lnTo>
                    <a:pt x="400101" y="541296"/>
                  </a:lnTo>
                  <a:lnTo>
                    <a:pt x="376906" y="501100"/>
                  </a:lnTo>
                  <a:lnTo>
                    <a:pt x="352884" y="461258"/>
                  </a:lnTo>
                  <a:lnTo>
                    <a:pt x="328033" y="421781"/>
                  </a:lnTo>
                  <a:lnTo>
                    <a:pt x="302353" y="382683"/>
                  </a:lnTo>
                  <a:lnTo>
                    <a:pt x="275846" y="343976"/>
                  </a:lnTo>
                  <a:lnTo>
                    <a:pt x="248510" y="305672"/>
                  </a:lnTo>
                  <a:lnTo>
                    <a:pt x="220345" y="267783"/>
                  </a:lnTo>
                  <a:lnTo>
                    <a:pt x="191352" y="230322"/>
                  </a:lnTo>
                  <a:lnTo>
                    <a:pt x="161531" y="193302"/>
                  </a:lnTo>
                  <a:lnTo>
                    <a:pt x="130881" y="156734"/>
                  </a:lnTo>
                  <a:lnTo>
                    <a:pt x="99404" y="120632"/>
                  </a:lnTo>
                  <a:lnTo>
                    <a:pt x="67097" y="85007"/>
                  </a:lnTo>
                  <a:lnTo>
                    <a:pt x="33963" y="49872"/>
                  </a:lnTo>
                  <a:lnTo>
                    <a:pt x="0" y="15239"/>
                  </a:lnTo>
                  <a:lnTo>
                    <a:pt x="15366" y="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22593" y="2441702"/>
              <a:ext cx="4465955" cy="456565"/>
            </a:xfrm>
            <a:custGeom>
              <a:avLst/>
              <a:gdLst/>
              <a:ahLst/>
              <a:cxnLst/>
              <a:rect l="l" t="t" r="r" b="b"/>
              <a:pathLst>
                <a:path w="4465955" h="456564">
                  <a:moveTo>
                    <a:pt x="4465955" y="0"/>
                  </a:moveTo>
                  <a:lnTo>
                    <a:pt x="0" y="0"/>
                  </a:lnTo>
                  <a:lnTo>
                    <a:pt x="0" y="456184"/>
                  </a:lnTo>
                  <a:lnTo>
                    <a:pt x="4465955" y="456184"/>
                  </a:lnTo>
                  <a:lnTo>
                    <a:pt x="4465955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872731" y="2447036"/>
            <a:ext cx="3576954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Feed</a:t>
            </a:r>
            <a:r>
              <a:rPr sz="23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Everyone</a:t>
            </a:r>
            <a:r>
              <a:rPr sz="23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like</a:t>
            </a:r>
            <a:r>
              <a:rPr sz="2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sz="2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Family</a:t>
            </a:r>
            <a:endParaRPr sz="23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231128" y="2378329"/>
            <a:ext cx="4757420" cy="1203960"/>
            <a:chOff x="6231128" y="2378329"/>
            <a:chExt cx="4757420" cy="1203960"/>
          </a:xfrm>
        </p:grpSpPr>
        <p:sp>
          <p:nvSpPr>
            <p:cNvPr id="8" name="object 8"/>
            <p:cNvSpPr/>
            <p:nvPr/>
          </p:nvSpPr>
          <p:spPr>
            <a:xfrm>
              <a:off x="6237478" y="2384679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30">
                  <a:moveTo>
                    <a:pt x="285115" y="0"/>
                  </a:moveTo>
                  <a:lnTo>
                    <a:pt x="238864" y="3734"/>
                  </a:lnTo>
                  <a:lnTo>
                    <a:pt x="194990" y="14546"/>
                  </a:lnTo>
                  <a:lnTo>
                    <a:pt x="154081" y="31845"/>
                  </a:lnTo>
                  <a:lnTo>
                    <a:pt x="116723" y="55042"/>
                  </a:lnTo>
                  <a:lnTo>
                    <a:pt x="83502" y="83550"/>
                  </a:lnTo>
                  <a:lnTo>
                    <a:pt x="55006" y="116778"/>
                  </a:lnTo>
                  <a:lnTo>
                    <a:pt x="31821" y="154137"/>
                  </a:lnTo>
                  <a:lnTo>
                    <a:pt x="14533" y="195039"/>
                  </a:lnTo>
                  <a:lnTo>
                    <a:pt x="3731" y="238895"/>
                  </a:lnTo>
                  <a:lnTo>
                    <a:pt x="0" y="285115"/>
                  </a:lnTo>
                  <a:lnTo>
                    <a:pt x="3731" y="331365"/>
                  </a:lnTo>
                  <a:lnTo>
                    <a:pt x="14533" y="375239"/>
                  </a:lnTo>
                  <a:lnTo>
                    <a:pt x="31821" y="416148"/>
                  </a:lnTo>
                  <a:lnTo>
                    <a:pt x="55006" y="453506"/>
                  </a:lnTo>
                  <a:lnTo>
                    <a:pt x="83502" y="486727"/>
                  </a:lnTo>
                  <a:lnTo>
                    <a:pt x="116723" y="515223"/>
                  </a:lnTo>
                  <a:lnTo>
                    <a:pt x="154081" y="538408"/>
                  </a:lnTo>
                  <a:lnTo>
                    <a:pt x="194990" y="555696"/>
                  </a:lnTo>
                  <a:lnTo>
                    <a:pt x="238864" y="566498"/>
                  </a:lnTo>
                  <a:lnTo>
                    <a:pt x="285115" y="570230"/>
                  </a:lnTo>
                  <a:lnTo>
                    <a:pt x="331365" y="566498"/>
                  </a:lnTo>
                  <a:lnTo>
                    <a:pt x="375239" y="555696"/>
                  </a:lnTo>
                  <a:lnTo>
                    <a:pt x="416148" y="538408"/>
                  </a:lnTo>
                  <a:lnTo>
                    <a:pt x="453506" y="515223"/>
                  </a:lnTo>
                  <a:lnTo>
                    <a:pt x="486727" y="486727"/>
                  </a:lnTo>
                  <a:lnTo>
                    <a:pt x="515223" y="453506"/>
                  </a:lnTo>
                  <a:lnTo>
                    <a:pt x="538408" y="416148"/>
                  </a:lnTo>
                  <a:lnTo>
                    <a:pt x="555696" y="375239"/>
                  </a:lnTo>
                  <a:lnTo>
                    <a:pt x="566498" y="331365"/>
                  </a:lnTo>
                  <a:lnTo>
                    <a:pt x="570229" y="285115"/>
                  </a:lnTo>
                  <a:lnTo>
                    <a:pt x="566498" y="238895"/>
                  </a:lnTo>
                  <a:lnTo>
                    <a:pt x="555696" y="195039"/>
                  </a:lnTo>
                  <a:lnTo>
                    <a:pt x="538408" y="154137"/>
                  </a:lnTo>
                  <a:lnTo>
                    <a:pt x="515223" y="116778"/>
                  </a:lnTo>
                  <a:lnTo>
                    <a:pt x="486727" y="83550"/>
                  </a:lnTo>
                  <a:lnTo>
                    <a:pt x="453506" y="55042"/>
                  </a:lnTo>
                  <a:lnTo>
                    <a:pt x="416148" y="31845"/>
                  </a:lnTo>
                  <a:lnTo>
                    <a:pt x="375239" y="14546"/>
                  </a:lnTo>
                  <a:lnTo>
                    <a:pt x="331365" y="3734"/>
                  </a:lnTo>
                  <a:lnTo>
                    <a:pt x="2851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237478" y="2384679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30">
                  <a:moveTo>
                    <a:pt x="0" y="285115"/>
                  </a:moveTo>
                  <a:lnTo>
                    <a:pt x="3731" y="238895"/>
                  </a:lnTo>
                  <a:lnTo>
                    <a:pt x="14533" y="195039"/>
                  </a:lnTo>
                  <a:lnTo>
                    <a:pt x="31821" y="154137"/>
                  </a:lnTo>
                  <a:lnTo>
                    <a:pt x="55006" y="116778"/>
                  </a:lnTo>
                  <a:lnTo>
                    <a:pt x="83502" y="83550"/>
                  </a:lnTo>
                  <a:lnTo>
                    <a:pt x="116723" y="55042"/>
                  </a:lnTo>
                  <a:lnTo>
                    <a:pt x="154081" y="31845"/>
                  </a:lnTo>
                  <a:lnTo>
                    <a:pt x="194990" y="14546"/>
                  </a:lnTo>
                  <a:lnTo>
                    <a:pt x="238864" y="3734"/>
                  </a:lnTo>
                  <a:lnTo>
                    <a:pt x="285115" y="0"/>
                  </a:lnTo>
                  <a:lnTo>
                    <a:pt x="331365" y="3734"/>
                  </a:lnTo>
                  <a:lnTo>
                    <a:pt x="375239" y="14546"/>
                  </a:lnTo>
                  <a:lnTo>
                    <a:pt x="416148" y="31845"/>
                  </a:lnTo>
                  <a:lnTo>
                    <a:pt x="453506" y="55042"/>
                  </a:lnTo>
                  <a:lnTo>
                    <a:pt x="486727" y="83550"/>
                  </a:lnTo>
                  <a:lnTo>
                    <a:pt x="515223" y="116778"/>
                  </a:lnTo>
                  <a:lnTo>
                    <a:pt x="538408" y="154137"/>
                  </a:lnTo>
                  <a:lnTo>
                    <a:pt x="555696" y="195039"/>
                  </a:lnTo>
                  <a:lnTo>
                    <a:pt x="566498" y="238895"/>
                  </a:lnTo>
                  <a:lnTo>
                    <a:pt x="570229" y="285115"/>
                  </a:lnTo>
                  <a:lnTo>
                    <a:pt x="566498" y="331365"/>
                  </a:lnTo>
                  <a:lnTo>
                    <a:pt x="555696" y="375239"/>
                  </a:lnTo>
                  <a:lnTo>
                    <a:pt x="538408" y="416148"/>
                  </a:lnTo>
                  <a:lnTo>
                    <a:pt x="515223" y="453506"/>
                  </a:lnTo>
                  <a:lnTo>
                    <a:pt x="486727" y="486727"/>
                  </a:lnTo>
                  <a:lnTo>
                    <a:pt x="453506" y="515223"/>
                  </a:lnTo>
                  <a:lnTo>
                    <a:pt x="416148" y="538408"/>
                  </a:lnTo>
                  <a:lnTo>
                    <a:pt x="375239" y="555696"/>
                  </a:lnTo>
                  <a:lnTo>
                    <a:pt x="331365" y="566498"/>
                  </a:lnTo>
                  <a:lnTo>
                    <a:pt x="285115" y="570230"/>
                  </a:lnTo>
                  <a:lnTo>
                    <a:pt x="238864" y="566498"/>
                  </a:lnTo>
                  <a:lnTo>
                    <a:pt x="194990" y="555696"/>
                  </a:lnTo>
                  <a:lnTo>
                    <a:pt x="154081" y="538408"/>
                  </a:lnTo>
                  <a:lnTo>
                    <a:pt x="116723" y="515223"/>
                  </a:lnTo>
                  <a:lnTo>
                    <a:pt x="83502" y="486727"/>
                  </a:lnTo>
                  <a:lnTo>
                    <a:pt x="55006" y="453506"/>
                  </a:lnTo>
                  <a:lnTo>
                    <a:pt x="31821" y="416148"/>
                  </a:lnTo>
                  <a:lnTo>
                    <a:pt x="14533" y="375239"/>
                  </a:lnTo>
                  <a:lnTo>
                    <a:pt x="3731" y="331365"/>
                  </a:lnTo>
                  <a:lnTo>
                    <a:pt x="0" y="285115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49491" y="3125851"/>
              <a:ext cx="4139565" cy="456565"/>
            </a:xfrm>
            <a:custGeom>
              <a:avLst/>
              <a:gdLst/>
              <a:ahLst/>
              <a:cxnLst/>
              <a:rect l="l" t="t" r="r" b="b"/>
              <a:pathLst>
                <a:path w="4139565" h="456564">
                  <a:moveTo>
                    <a:pt x="4139056" y="0"/>
                  </a:moveTo>
                  <a:lnTo>
                    <a:pt x="0" y="0"/>
                  </a:lnTo>
                  <a:lnTo>
                    <a:pt x="0" y="456184"/>
                  </a:lnTo>
                  <a:lnTo>
                    <a:pt x="4139056" y="456184"/>
                  </a:lnTo>
                  <a:lnTo>
                    <a:pt x="4139056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199756" y="3131312"/>
            <a:ext cx="3500754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Respect</a:t>
            </a:r>
            <a:r>
              <a:rPr sz="23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3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Every</a:t>
            </a:r>
            <a:r>
              <a:rPr sz="23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Engagement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558026" y="3062477"/>
            <a:ext cx="4431030" cy="1203960"/>
            <a:chOff x="6558026" y="3062477"/>
            <a:chExt cx="4431030" cy="1203960"/>
          </a:xfrm>
        </p:grpSpPr>
        <p:sp>
          <p:nvSpPr>
            <p:cNvPr id="13" name="object 13"/>
            <p:cNvSpPr/>
            <p:nvPr/>
          </p:nvSpPr>
          <p:spPr>
            <a:xfrm>
              <a:off x="6564376" y="3068827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285115" y="0"/>
                  </a:moveTo>
                  <a:lnTo>
                    <a:pt x="238864" y="3731"/>
                  </a:lnTo>
                  <a:lnTo>
                    <a:pt x="194990" y="14533"/>
                  </a:lnTo>
                  <a:lnTo>
                    <a:pt x="154081" y="31821"/>
                  </a:lnTo>
                  <a:lnTo>
                    <a:pt x="116723" y="55006"/>
                  </a:lnTo>
                  <a:lnTo>
                    <a:pt x="83502" y="83502"/>
                  </a:lnTo>
                  <a:lnTo>
                    <a:pt x="55006" y="116723"/>
                  </a:lnTo>
                  <a:lnTo>
                    <a:pt x="31821" y="154081"/>
                  </a:lnTo>
                  <a:lnTo>
                    <a:pt x="14533" y="194990"/>
                  </a:lnTo>
                  <a:lnTo>
                    <a:pt x="3731" y="238864"/>
                  </a:lnTo>
                  <a:lnTo>
                    <a:pt x="0" y="285114"/>
                  </a:lnTo>
                  <a:lnTo>
                    <a:pt x="3731" y="331365"/>
                  </a:lnTo>
                  <a:lnTo>
                    <a:pt x="14533" y="375239"/>
                  </a:lnTo>
                  <a:lnTo>
                    <a:pt x="31821" y="416148"/>
                  </a:lnTo>
                  <a:lnTo>
                    <a:pt x="55006" y="453506"/>
                  </a:lnTo>
                  <a:lnTo>
                    <a:pt x="83502" y="486727"/>
                  </a:lnTo>
                  <a:lnTo>
                    <a:pt x="116723" y="515223"/>
                  </a:lnTo>
                  <a:lnTo>
                    <a:pt x="154081" y="538408"/>
                  </a:lnTo>
                  <a:lnTo>
                    <a:pt x="194990" y="555696"/>
                  </a:lnTo>
                  <a:lnTo>
                    <a:pt x="238864" y="566498"/>
                  </a:lnTo>
                  <a:lnTo>
                    <a:pt x="285115" y="570230"/>
                  </a:lnTo>
                  <a:lnTo>
                    <a:pt x="331365" y="566498"/>
                  </a:lnTo>
                  <a:lnTo>
                    <a:pt x="375239" y="555696"/>
                  </a:lnTo>
                  <a:lnTo>
                    <a:pt x="416148" y="538408"/>
                  </a:lnTo>
                  <a:lnTo>
                    <a:pt x="453506" y="515223"/>
                  </a:lnTo>
                  <a:lnTo>
                    <a:pt x="486727" y="486727"/>
                  </a:lnTo>
                  <a:lnTo>
                    <a:pt x="515223" y="453506"/>
                  </a:lnTo>
                  <a:lnTo>
                    <a:pt x="538408" y="416148"/>
                  </a:lnTo>
                  <a:lnTo>
                    <a:pt x="555696" y="375239"/>
                  </a:lnTo>
                  <a:lnTo>
                    <a:pt x="566498" y="331365"/>
                  </a:lnTo>
                  <a:lnTo>
                    <a:pt x="570229" y="285114"/>
                  </a:lnTo>
                  <a:lnTo>
                    <a:pt x="566498" y="238864"/>
                  </a:lnTo>
                  <a:lnTo>
                    <a:pt x="555696" y="194990"/>
                  </a:lnTo>
                  <a:lnTo>
                    <a:pt x="538408" y="154081"/>
                  </a:lnTo>
                  <a:lnTo>
                    <a:pt x="515223" y="116723"/>
                  </a:lnTo>
                  <a:lnTo>
                    <a:pt x="486727" y="83502"/>
                  </a:lnTo>
                  <a:lnTo>
                    <a:pt x="453506" y="55006"/>
                  </a:lnTo>
                  <a:lnTo>
                    <a:pt x="416148" y="31821"/>
                  </a:lnTo>
                  <a:lnTo>
                    <a:pt x="375239" y="14533"/>
                  </a:lnTo>
                  <a:lnTo>
                    <a:pt x="331365" y="3731"/>
                  </a:lnTo>
                  <a:lnTo>
                    <a:pt x="2851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64376" y="3068827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0" y="285114"/>
                  </a:moveTo>
                  <a:lnTo>
                    <a:pt x="3731" y="238864"/>
                  </a:lnTo>
                  <a:lnTo>
                    <a:pt x="14533" y="194990"/>
                  </a:lnTo>
                  <a:lnTo>
                    <a:pt x="31821" y="154081"/>
                  </a:lnTo>
                  <a:lnTo>
                    <a:pt x="55006" y="116723"/>
                  </a:lnTo>
                  <a:lnTo>
                    <a:pt x="83502" y="83502"/>
                  </a:lnTo>
                  <a:lnTo>
                    <a:pt x="116723" y="55006"/>
                  </a:lnTo>
                  <a:lnTo>
                    <a:pt x="154081" y="31821"/>
                  </a:lnTo>
                  <a:lnTo>
                    <a:pt x="194990" y="14533"/>
                  </a:lnTo>
                  <a:lnTo>
                    <a:pt x="238864" y="3731"/>
                  </a:lnTo>
                  <a:lnTo>
                    <a:pt x="285115" y="0"/>
                  </a:lnTo>
                  <a:lnTo>
                    <a:pt x="331365" y="3731"/>
                  </a:lnTo>
                  <a:lnTo>
                    <a:pt x="375239" y="14533"/>
                  </a:lnTo>
                  <a:lnTo>
                    <a:pt x="416148" y="31821"/>
                  </a:lnTo>
                  <a:lnTo>
                    <a:pt x="453506" y="55006"/>
                  </a:lnTo>
                  <a:lnTo>
                    <a:pt x="486727" y="83502"/>
                  </a:lnTo>
                  <a:lnTo>
                    <a:pt x="515223" y="116723"/>
                  </a:lnTo>
                  <a:lnTo>
                    <a:pt x="538408" y="154081"/>
                  </a:lnTo>
                  <a:lnTo>
                    <a:pt x="555696" y="194990"/>
                  </a:lnTo>
                  <a:lnTo>
                    <a:pt x="566498" y="238864"/>
                  </a:lnTo>
                  <a:lnTo>
                    <a:pt x="570229" y="285114"/>
                  </a:lnTo>
                  <a:lnTo>
                    <a:pt x="566498" y="331365"/>
                  </a:lnTo>
                  <a:lnTo>
                    <a:pt x="555696" y="375239"/>
                  </a:lnTo>
                  <a:lnTo>
                    <a:pt x="538408" y="416148"/>
                  </a:lnTo>
                  <a:lnTo>
                    <a:pt x="515223" y="453506"/>
                  </a:lnTo>
                  <a:lnTo>
                    <a:pt x="486727" y="486727"/>
                  </a:lnTo>
                  <a:lnTo>
                    <a:pt x="453506" y="515223"/>
                  </a:lnTo>
                  <a:lnTo>
                    <a:pt x="416148" y="538408"/>
                  </a:lnTo>
                  <a:lnTo>
                    <a:pt x="375239" y="555696"/>
                  </a:lnTo>
                  <a:lnTo>
                    <a:pt x="331365" y="566498"/>
                  </a:lnTo>
                  <a:lnTo>
                    <a:pt x="285115" y="570230"/>
                  </a:lnTo>
                  <a:lnTo>
                    <a:pt x="238864" y="566498"/>
                  </a:lnTo>
                  <a:lnTo>
                    <a:pt x="194990" y="555696"/>
                  </a:lnTo>
                  <a:lnTo>
                    <a:pt x="154081" y="538408"/>
                  </a:lnTo>
                  <a:lnTo>
                    <a:pt x="116723" y="515223"/>
                  </a:lnTo>
                  <a:lnTo>
                    <a:pt x="83502" y="486727"/>
                  </a:lnTo>
                  <a:lnTo>
                    <a:pt x="55006" y="453506"/>
                  </a:lnTo>
                  <a:lnTo>
                    <a:pt x="31821" y="416148"/>
                  </a:lnTo>
                  <a:lnTo>
                    <a:pt x="14533" y="375239"/>
                  </a:lnTo>
                  <a:lnTo>
                    <a:pt x="3731" y="331365"/>
                  </a:lnTo>
                  <a:lnTo>
                    <a:pt x="0" y="285114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49821" y="3809872"/>
              <a:ext cx="4039235" cy="456565"/>
            </a:xfrm>
            <a:custGeom>
              <a:avLst/>
              <a:gdLst/>
              <a:ahLst/>
              <a:cxnLst/>
              <a:rect l="l" t="t" r="r" b="b"/>
              <a:pathLst>
                <a:path w="4039234" h="456564">
                  <a:moveTo>
                    <a:pt x="4038727" y="0"/>
                  </a:moveTo>
                  <a:lnTo>
                    <a:pt x="0" y="0"/>
                  </a:lnTo>
                  <a:lnTo>
                    <a:pt x="0" y="456183"/>
                  </a:lnTo>
                  <a:lnTo>
                    <a:pt x="4038727" y="456183"/>
                  </a:lnTo>
                  <a:lnTo>
                    <a:pt x="4038727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300086" y="3815588"/>
            <a:ext cx="243268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Exceed</a:t>
            </a:r>
            <a:r>
              <a:rPr sz="23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Expectations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658356" y="3746500"/>
            <a:ext cx="4330700" cy="1203960"/>
            <a:chOff x="6658356" y="3746500"/>
            <a:chExt cx="4330700" cy="1203960"/>
          </a:xfrm>
        </p:grpSpPr>
        <p:sp>
          <p:nvSpPr>
            <p:cNvPr id="18" name="object 18"/>
            <p:cNvSpPr/>
            <p:nvPr/>
          </p:nvSpPr>
          <p:spPr>
            <a:xfrm>
              <a:off x="6664706" y="3752850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285115" y="0"/>
                  </a:moveTo>
                  <a:lnTo>
                    <a:pt x="238864" y="3731"/>
                  </a:lnTo>
                  <a:lnTo>
                    <a:pt x="194990" y="14533"/>
                  </a:lnTo>
                  <a:lnTo>
                    <a:pt x="154081" y="31821"/>
                  </a:lnTo>
                  <a:lnTo>
                    <a:pt x="116723" y="55006"/>
                  </a:lnTo>
                  <a:lnTo>
                    <a:pt x="83502" y="83502"/>
                  </a:lnTo>
                  <a:lnTo>
                    <a:pt x="55006" y="116723"/>
                  </a:lnTo>
                  <a:lnTo>
                    <a:pt x="31821" y="154081"/>
                  </a:lnTo>
                  <a:lnTo>
                    <a:pt x="14533" y="194990"/>
                  </a:lnTo>
                  <a:lnTo>
                    <a:pt x="3731" y="238864"/>
                  </a:lnTo>
                  <a:lnTo>
                    <a:pt x="0" y="285114"/>
                  </a:lnTo>
                  <a:lnTo>
                    <a:pt x="3731" y="331365"/>
                  </a:lnTo>
                  <a:lnTo>
                    <a:pt x="14533" y="375239"/>
                  </a:lnTo>
                  <a:lnTo>
                    <a:pt x="31821" y="416148"/>
                  </a:lnTo>
                  <a:lnTo>
                    <a:pt x="55006" y="453506"/>
                  </a:lnTo>
                  <a:lnTo>
                    <a:pt x="83502" y="486727"/>
                  </a:lnTo>
                  <a:lnTo>
                    <a:pt x="116723" y="515223"/>
                  </a:lnTo>
                  <a:lnTo>
                    <a:pt x="154081" y="538408"/>
                  </a:lnTo>
                  <a:lnTo>
                    <a:pt x="194990" y="555696"/>
                  </a:lnTo>
                  <a:lnTo>
                    <a:pt x="238864" y="566498"/>
                  </a:lnTo>
                  <a:lnTo>
                    <a:pt x="285115" y="570230"/>
                  </a:lnTo>
                  <a:lnTo>
                    <a:pt x="331365" y="566498"/>
                  </a:lnTo>
                  <a:lnTo>
                    <a:pt x="375239" y="555696"/>
                  </a:lnTo>
                  <a:lnTo>
                    <a:pt x="416148" y="538408"/>
                  </a:lnTo>
                  <a:lnTo>
                    <a:pt x="453506" y="515223"/>
                  </a:lnTo>
                  <a:lnTo>
                    <a:pt x="486727" y="486727"/>
                  </a:lnTo>
                  <a:lnTo>
                    <a:pt x="515223" y="453506"/>
                  </a:lnTo>
                  <a:lnTo>
                    <a:pt x="538408" y="416148"/>
                  </a:lnTo>
                  <a:lnTo>
                    <a:pt x="555696" y="375239"/>
                  </a:lnTo>
                  <a:lnTo>
                    <a:pt x="566498" y="331365"/>
                  </a:lnTo>
                  <a:lnTo>
                    <a:pt x="570229" y="285114"/>
                  </a:lnTo>
                  <a:lnTo>
                    <a:pt x="566498" y="238864"/>
                  </a:lnTo>
                  <a:lnTo>
                    <a:pt x="555696" y="194990"/>
                  </a:lnTo>
                  <a:lnTo>
                    <a:pt x="538408" y="154081"/>
                  </a:lnTo>
                  <a:lnTo>
                    <a:pt x="515223" y="116723"/>
                  </a:lnTo>
                  <a:lnTo>
                    <a:pt x="486727" y="83502"/>
                  </a:lnTo>
                  <a:lnTo>
                    <a:pt x="453506" y="55006"/>
                  </a:lnTo>
                  <a:lnTo>
                    <a:pt x="416148" y="31821"/>
                  </a:lnTo>
                  <a:lnTo>
                    <a:pt x="375239" y="14533"/>
                  </a:lnTo>
                  <a:lnTo>
                    <a:pt x="331365" y="3731"/>
                  </a:lnTo>
                  <a:lnTo>
                    <a:pt x="2851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664706" y="3752850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0" y="285114"/>
                  </a:moveTo>
                  <a:lnTo>
                    <a:pt x="3731" y="238864"/>
                  </a:lnTo>
                  <a:lnTo>
                    <a:pt x="14533" y="194990"/>
                  </a:lnTo>
                  <a:lnTo>
                    <a:pt x="31821" y="154081"/>
                  </a:lnTo>
                  <a:lnTo>
                    <a:pt x="55006" y="116723"/>
                  </a:lnTo>
                  <a:lnTo>
                    <a:pt x="83502" y="83502"/>
                  </a:lnTo>
                  <a:lnTo>
                    <a:pt x="116723" y="55006"/>
                  </a:lnTo>
                  <a:lnTo>
                    <a:pt x="154081" y="31821"/>
                  </a:lnTo>
                  <a:lnTo>
                    <a:pt x="194990" y="14533"/>
                  </a:lnTo>
                  <a:lnTo>
                    <a:pt x="238864" y="3731"/>
                  </a:lnTo>
                  <a:lnTo>
                    <a:pt x="285115" y="0"/>
                  </a:lnTo>
                  <a:lnTo>
                    <a:pt x="331365" y="3731"/>
                  </a:lnTo>
                  <a:lnTo>
                    <a:pt x="375239" y="14533"/>
                  </a:lnTo>
                  <a:lnTo>
                    <a:pt x="416148" y="31821"/>
                  </a:lnTo>
                  <a:lnTo>
                    <a:pt x="453506" y="55006"/>
                  </a:lnTo>
                  <a:lnTo>
                    <a:pt x="486727" y="83502"/>
                  </a:lnTo>
                  <a:lnTo>
                    <a:pt x="515223" y="116723"/>
                  </a:lnTo>
                  <a:lnTo>
                    <a:pt x="538408" y="154081"/>
                  </a:lnTo>
                  <a:lnTo>
                    <a:pt x="555696" y="194990"/>
                  </a:lnTo>
                  <a:lnTo>
                    <a:pt x="566498" y="238864"/>
                  </a:lnTo>
                  <a:lnTo>
                    <a:pt x="570229" y="285114"/>
                  </a:lnTo>
                  <a:lnTo>
                    <a:pt x="566498" y="331365"/>
                  </a:lnTo>
                  <a:lnTo>
                    <a:pt x="555696" y="375239"/>
                  </a:lnTo>
                  <a:lnTo>
                    <a:pt x="538408" y="416148"/>
                  </a:lnTo>
                  <a:lnTo>
                    <a:pt x="515223" y="453506"/>
                  </a:lnTo>
                  <a:lnTo>
                    <a:pt x="486727" y="486727"/>
                  </a:lnTo>
                  <a:lnTo>
                    <a:pt x="453506" y="515223"/>
                  </a:lnTo>
                  <a:lnTo>
                    <a:pt x="416148" y="538408"/>
                  </a:lnTo>
                  <a:lnTo>
                    <a:pt x="375239" y="555696"/>
                  </a:lnTo>
                  <a:lnTo>
                    <a:pt x="331365" y="566498"/>
                  </a:lnTo>
                  <a:lnTo>
                    <a:pt x="285115" y="570230"/>
                  </a:lnTo>
                  <a:lnTo>
                    <a:pt x="238864" y="566498"/>
                  </a:lnTo>
                  <a:lnTo>
                    <a:pt x="194990" y="555696"/>
                  </a:lnTo>
                  <a:lnTo>
                    <a:pt x="154081" y="538408"/>
                  </a:lnTo>
                  <a:lnTo>
                    <a:pt x="116723" y="515223"/>
                  </a:lnTo>
                  <a:lnTo>
                    <a:pt x="83502" y="486727"/>
                  </a:lnTo>
                  <a:lnTo>
                    <a:pt x="55006" y="453506"/>
                  </a:lnTo>
                  <a:lnTo>
                    <a:pt x="31821" y="416148"/>
                  </a:lnTo>
                  <a:lnTo>
                    <a:pt x="14533" y="375239"/>
                  </a:lnTo>
                  <a:lnTo>
                    <a:pt x="3731" y="331365"/>
                  </a:lnTo>
                  <a:lnTo>
                    <a:pt x="0" y="285114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849491" y="4493894"/>
              <a:ext cx="4139565" cy="456565"/>
            </a:xfrm>
            <a:custGeom>
              <a:avLst/>
              <a:gdLst/>
              <a:ahLst/>
              <a:cxnLst/>
              <a:rect l="l" t="t" r="r" b="b"/>
              <a:pathLst>
                <a:path w="4139565" h="456564">
                  <a:moveTo>
                    <a:pt x="4139056" y="0"/>
                  </a:moveTo>
                  <a:lnTo>
                    <a:pt x="0" y="0"/>
                  </a:lnTo>
                  <a:lnTo>
                    <a:pt x="0" y="456183"/>
                  </a:lnTo>
                  <a:lnTo>
                    <a:pt x="4139056" y="456183"/>
                  </a:lnTo>
                  <a:lnTo>
                    <a:pt x="4139056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199756" y="4499864"/>
            <a:ext cx="310705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Service,</a:t>
            </a:r>
            <a:r>
              <a:rPr sz="2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Quality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Value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522593" y="4430521"/>
            <a:ext cx="4465955" cy="1203960"/>
            <a:chOff x="6522593" y="4430521"/>
            <a:chExt cx="4465955" cy="1203960"/>
          </a:xfrm>
        </p:grpSpPr>
        <p:sp>
          <p:nvSpPr>
            <p:cNvPr id="23" name="object 23"/>
            <p:cNvSpPr/>
            <p:nvPr/>
          </p:nvSpPr>
          <p:spPr>
            <a:xfrm>
              <a:off x="6564376" y="443687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285115" y="0"/>
                  </a:moveTo>
                  <a:lnTo>
                    <a:pt x="238864" y="3734"/>
                  </a:lnTo>
                  <a:lnTo>
                    <a:pt x="194990" y="14546"/>
                  </a:lnTo>
                  <a:lnTo>
                    <a:pt x="154081" y="31845"/>
                  </a:lnTo>
                  <a:lnTo>
                    <a:pt x="116723" y="55042"/>
                  </a:lnTo>
                  <a:lnTo>
                    <a:pt x="83502" y="83550"/>
                  </a:lnTo>
                  <a:lnTo>
                    <a:pt x="55006" y="116778"/>
                  </a:lnTo>
                  <a:lnTo>
                    <a:pt x="31821" y="154137"/>
                  </a:lnTo>
                  <a:lnTo>
                    <a:pt x="14533" y="195039"/>
                  </a:lnTo>
                  <a:lnTo>
                    <a:pt x="3731" y="238895"/>
                  </a:lnTo>
                  <a:lnTo>
                    <a:pt x="0" y="285114"/>
                  </a:lnTo>
                  <a:lnTo>
                    <a:pt x="3731" y="331365"/>
                  </a:lnTo>
                  <a:lnTo>
                    <a:pt x="14533" y="375239"/>
                  </a:lnTo>
                  <a:lnTo>
                    <a:pt x="31821" y="416148"/>
                  </a:lnTo>
                  <a:lnTo>
                    <a:pt x="55006" y="453506"/>
                  </a:lnTo>
                  <a:lnTo>
                    <a:pt x="83502" y="486727"/>
                  </a:lnTo>
                  <a:lnTo>
                    <a:pt x="116723" y="515223"/>
                  </a:lnTo>
                  <a:lnTo>
                    <a:pt x="154081" y="538408"/>
                  </a:lnTo>
                  <a:lnTo>
                    <a:pt x="194990" y="555696"/>
                  </a:lnTo>
                  <a:lnTo>
                    <a:pt x="238864" y="566498"/>
                  </a:lnTo>
                  <a:lnTo>
                    <a:pt x="285115" y="570229"/>
                  </a:lnTo>
                  <a:lnTo>
                    <a:pt x="331365" y="566498"/>
                  </a:lnTo>
                  <a:lnTo>
                    <a:pt x="375239" y="555696"/>
                  </a:lnTo>
                  <a:lnTo>
                    <a:pt x="416148" y="538408"/>
                  </a:lnTo>
                  <a:lnTo>
                    <a:pt x="453506" y="515223"/>
                  </a:lnTo>
                  <a:lnTo>
                    <a:pt x="486727" y="486727"/>
                  </a:lnTo>
                  <a:lnTo>
                    <a:pt x="515223" y="453506"/>
                  </a:lnTo>
                  <a:lnTo>
                    <a:pt x="538408" y="416148"/>
                  </a:lnTo>
                  <a:lnTo>
                    <a:pt x="555696" y="375239"/>
                  </a:lnTo>
                  <a:lnTo>
                    <a:pt x="566498" y="331365"/>
                  </a:lnTo>
                  <a:lnTo>
                    <a:pt x="570229" y="285114"/>
                  </a:lnTo>
                  <a:lnTo>
                    <a:pt x="566498" y="238895"/>
                  </a:lnTo>
                  <a:lnTo>
                    <a:pt x="555696" y="195039"/>
                  </a:lnTo>
                  <a:lnTo>
                    <a:pt x="538408" y="154137"/>
                  </a:lnTo>
                  <a:lnTo>
                    <a:pt x="515223" y="116778"/>
                  </a:lnTo>
                  <a:lnTo>
                    <a:pt x="486727" y="83550"/>
                  </a:lnTo>
                  <a:lnTo>
                    <a:pt x="453506" y="55042"/>
                  </a:lnTo>
                  <a:lnTo>
                    <a:pt x="416148" y="31845"/>
                  </a:lnTo>
                  <a:lnTo>
                    <a:pt x="375239" y="14546"/>
                  </a:lnTo>
                  <a:lnTo>
                    <a:pt x="331365" y="3734"/>
                  </a:lnTo>
                  <a:lnTo>
                    <a:pt x="2851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564376" y="443687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0" y="285114"/>
                  </a:moveTo>
                  <a:lnTo>
                    <a:pt x="3731" y="238895"/>
                  </a:lnTo>
                  <a:lnTo>
                    <a:pt x="14533" y="195039"/>
                  </a:lnTo>
                  <a:lnTo>
                    <a:pt x="31821" y="154137"/>
                  </a:lnTo>
                  <a:lnTo>
                    <a:pt x="55006" y="116778"/>
                  </a:lnTo>
                  <a:lnTo>
                    <a:pt x="83502" y="83550"/>
                  </a:lnTo>
                  <a:lnTo>
                    <a:pt x="116723" y="55042"/>
                  </a:lnTo>
                  <a:lnTo>
                    <a:pt x="154081" y="31845"/>
                  </a:lnTo>
                  <a:lnTo>
                    <a:pt x="194990" y="14546"/>
                  </a:lnTo>
                  <a:lnTo>
                    <a:pt x="238864" y="3734"/>
                  </a:lnTo>
                  <a:lnTo>
                    <a:pt x="285115" y="0"/>
                  </a:lnTo>
                  <a:lnTo>
                    <a:pt x="331365" y="3734"/>
                  </a:lnTo>
                  <a:lnTo>
                    <a:pt x="375239" y="14546"/>
                  </a:lnTo>
                  <a:lnTo>
                    <a:pt x="416148" y="31845"/>
                  </a:lnTo>
                  <a:lnTo>
                    <a:pt x="453506" y="55042"/>
                  </a:lnTo>
                  <a:lnTo>
                    <a:pt x="486727" y="83550"/>
                  </a:lnTo>
                  <a:lnTo>
                    <a:pt x="515223" y="116778"/>
                  </a:lnTo>
                  <a:lnTo>
                    <a:pt x="538408" y="154137"/>
                  </a:lnTo>
                  <a:lnTo>
                    <a:pt x="555696" y="195039"/>
                  </a:lnTo>
                  <a:lnTo>
                    <a:pt x="566498" y="238895"/>
                  </a:lnTo>
                  <a:lnTo>
                    <a:pt x="570229" y="285114"/>
                  </a:lnTo>
                  <a:lnTo>
                    <a:pt x="566498" y="331365"/>
                  </a:lnTo>
                  <a:lnTo>
                    <a:pt x="555696" y="375239"/>
                  </a:lnTo>
                  <a:lnTo>
                    <a:pt x="538408" y="416148"/>
                  </a:lnTo>
                  <a:lnTo>
                    <a:pt x="515223" y="453506"/>
                  </a:lnTo>
                  <a:lnTo>
                    <a:pt x="486727" y="486727"/>
                  </a:lnTo>
                  <a:lnTo>
                    <a:pt x="453506" y="515223"/>
                  </a:lnTo>
                  <a:lnTo>
                    <a:pt x="416148" y="538408"/>
                  </a:lnTo>
                  <a:lnTo>
                    <a:pt x="375239" y="555696"/>
                  </a:lnTo>
                  <a:lnTo>
                    <a:pt x="331365" y="566498"/>
                  </a:lnTo>
                  <a:lnTo>
                    <a:pt x="285115" y="570229"/>
                  </a:lnTo>
                  <a:lnTo>
                    <a:pt x="238864" y="566498"/>
                  </a:lnTo>
                  <a:lnTo>
                    <a:pt x="194990" y="555696"/>
                  </a:lnTo>
                  <a:lnTo>
                    <a:pt x="154081" y="538408"/>
                  </a:lnTo>
                  <a:lnTo>
                    <a:pt x="116723" y="515223"/>
                  </a:lnTo>
                  <a:lnTo>
                    <a:pt x="83502" y="486727"/>
                  </a:lnTo>
                  <a:lnTo>
                    <a:pt x="55006" y="453506"/>
                  </a:lnTo>
                  <a:lnTo>
                    <a:pt x="31821" y="416148"/>
                  </a:lnTo>
                  <a:lnTo>
                    <a:pt x="14533" y="375239"/>
                  </a:lnTo>
                  <a:lnTo>
                    <a:pt x="3731" y="331365"/>
                  </a:lnTo>
                  <a:lnTo>
                    <a:pt x="0" y="285114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522593" y="5178018"/>
              <a:ext cx="4465955" cy="456565"/>
            </a:xfrm>
            <a:custGeom>
              <a:avLst/>
              <a:gdLst/>
              <a:ahLst/>
              <a:cxnLst/>
              <a:rect l="l" t="t" r="r" b="b"/>
              <a:pathLst>
                <a:path w="4465955" h="456564">
                  <a:moveTo>
                    <a:pt x="4465955" y="0"/>
                  </a:moveTo>
                  <a:lnTo>
                    <a:pt x="0" y="0"/>
                  </a:lnTo>
                  <a:lnTo>
                    <a:pt x="0" y="456183"/>
                  </a:lnTo>
                  <a:lnTo>
                    <a:pt x="4465955" y="456183"/>
                  </a:lnTo>
                  <a:lnTo>
                    <a:pt x="4465955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872731" y="5184140"/>
            <a:ext cx="227457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Healthy</a:t>
            </a:r>
            <a:r>
              <a:rPr sz="23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Innovation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237477" y="5121021"/>
            <a:ext cx="570230" cy="570230"/>
            <a:chOff x="6237477" y="5121021"/>
            <a:chExt cx="570230" cy="570230"/>
          </a:xfrm>
        </p:grpSpPr>
        <p:sp>
          <p:nvSpPr>
            <p:cNvPr id="28" name="object 28"/>
            <p:cNvSpPr/>
            <p:nvPr/>
          </p:nvSpPr>
          <p:spPr>
            <a:xfrm>
              <a:off x="6237477" y="512102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285115" y="0"/>
                  </a:moveTo>
                  <a:lnTo>
                    <a:pt x="238864" y="3731"/>
                  </a:lnTo>
                  <a:lnTo>
                    <a:pt x="194990" y="14533"/>
                  </a:lnTo>
                  <a:lnTo>
                    <a:pt x="154081" y="31821"/>
                  </a:lnTo>
                  <a:lnTo>
                    <a:pt x="116723" y="55006"/>
                  </a:lnTo>
                  <a:lnTo>
                    <a:pt x="83502" y="83502"/>
                  </a:lnTo>
                  <a:lnTo>
                    <a:pt x="55006" y="116723"/>
                  </a:lnTo>
                  <a:lnTo>
                    <a:pt x="31821" y="154081"/>
                  </a:lnTo>
                  <a:lnTo>
                    <a:pt x="14533" y="194990"/>
                  </a:lnTo>
                  <a:lnTo>
                    <a:pt x="3731" y="238864"/>
                  </a:lnTo>
                  <a:lnTo>
                    <a:pt x="0" y="285114"/>
                  </a:lnTo>
                  <a:lnTo>
                    <a:pt x="3731" y="331365"/>
                  </a:lnTo>
                  <a:lnTo>
                    <a:pt x="14533" y="375236"/>
                  </a:lnTo>
                  <a:lnTo>
                    <a:pt x="31821" y="416143"/>
                  </a:lnTo>
                  <a:lnTo>
                    <a:pt x="55006" y="453497"/>
                  </a:lnTo>
                  <a:lnTo>
                    <a:pt x="83502" y="486714"/>
                  </a:lnTo>
                  <a:lnTo>
                    <a:pt x="116723" y="515207"/>
                  </a:lnTo>
                  <a:lnTo>
                    <a:pt x="154081" y="538388"/>
                  </a:lnTo>
                  <a:lnTo>
                    <a:pt x="194990" y="555673"/>
                  </a:lnTo>
                  <a:lnTo>
                    <a:pt x="238864" y="566474"/>
                  </a:lnTo>
                  <a:lnTo>
                    <a:pt x="285115" y="570204"/>
                  </a:lnTo>
                  <a:lnTo>
                    <a:pt x="331365" y="566474"/>
                  </a:lnTo>
                  <a:lnTo>
                    <a:pt x="375239" y="555673"/>
                  </a:lnTo>
                  <a:lnTo>
                    <a:pt x="416148" y="538388"/>
                  </a:lnTo>
                  <a:lnTo>
                    <a:pt x="453506" y="515207"/>
                  </a:lnTo>
                  <a:lnTo>
                    <a:pt x="486727" y="486714"/>
                  </a:lnTo>
                  <a:lnTo>
                    <a:pt x="515223" y="453497"/>
                  </a:lnTo>
                  <a:lnTo>
                    <a:pt x="538408" y="416143"/>
                  </a:lnTo>
                  <a:lnTo>
                    <a:pt x="555696" y="375236"/>
                  </a:lnTo>
                  <a:lnTo>
                    <a:pt x="566498" y="331365"/>
                  </a:lnTo>
                  <a:lnTo>
                    <a:pt x="570229" y="285114"/>
                  </a:lnTo>
                  <a:lnTo>
                    <a:pt x="566498" y="238864"/>
                  </a:lnTo>
                  <a:lnTo>
                    <a:pt x="555696" y="194990"/>
                  </a:lnTo>
                  <a:lnTo>
                    <a:pt x="538408" y="154081"/>
                  </a:lnTo>
                  <a:lnTo>
                    <a:pt x="515223" y="116723"/>
                  </a:lnTo>
                  <a:lnTo>
                    <a:pt x="486727" y="83502"/>
                  </a:lnTo>
                  <a:lnTo>
                    <a:pt x="453506" y="55006"/>
                  </a:lnTo>
                  <a:lnTo>
                    <a:pt x="416148" y="31821"/>
                  </a:lnTo>
                  <a:lnTo>
                    <a:pt x="375239" y="14533"/>
                  </a:lnTo>
                  <a:lnTo>
                    <a:pt x="331365" y="3731"/>
                  </a:lnTo>
                  <a:lnTo>
                    <a:pt x="2851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37477" y="512102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29" h="570229">
                  <a:moveTo>
                    <a:pt x="0" y="285114"/>
                  </a:moveTo>
                  <a:lnTo>
                    <a:pt x="3731" y="238864"/>
                  </a:lnTo>
                  <a:lnTo>
                    <a:pt x="14533" y="194990"/>
                  </a:lnTo>
                  <a:lnTo>
                    <a:pt x="31821" y="154081"/>
                  </a:lnTo>
                  <a:lnTo>
                    <a:pt x="55006" y="116723"/>
                  </a:lnTo>
                  <a:lnTo>
                    <a:pt x="83502" y="83502"/>
                  </a:lnTo>
                  <a:lnTo>
                    <a:pt x="116723" y="55006"/>
                  </a:lnTo>
                  <a:lnTo>
                    <a:pt x="154081" y="31821"/>
                  </a:lnTo>
                  <a:lnTo>
                    <a:pt x="194990" y="14533"/>
                  </a:lnTo>
                  <a:lnTo>
                    <a:pt x="238864" y="3731"/>
                  </a:lnTo>
                  <a:lnTo>
                    <a:pt x="285115" y="0"/>
                  </a:lnTo>
                  <a:lnTo>
                    <a:pt x="331365" y="3731"/>
                  </a:lnTo>
                  <a:lnTo>
                    <a:pt x="375239" y="14533"/>
                  </a:lnTo>
                  <a:lnTo>
                    <a:pt x="416148" y="31821"/>
                  </a:lnTo>
                  <a:lnTo>
                    <a:pt x="453506" y="55006"/>
                  </a:lnTo>
                  <a:lnTo>
                    <a:pt x="486727" y="83502"/>
                  </a:lnTo>
                  <a:lnTo>
                    <a:pt x="515223" y="116723"/>
                  </a:lnTo>
                  <a:lnTo>
                    <a:pt x="538408" y="154081"/>
                  </a:lnTo>
                  <a:lnTo>
                    <a:pt x="555696" y="194990"/>
                  </a:lnTo>
                  <a:lnTo>
                    <a:pt x="566498" y="238864"/>
                  </a:lnTo>
                  <a:lnTo>
                    <a:pt x="570229" y="285114"/>
                  </a:lnTo>
                  <a:lnTo>
                    <a:pt x="566498" y="331365"/>
                  </a:lnTo>
                  <a:lnTo>
                    <a:pt x="555696" y="375236"/>
                  </a:lnTo>
                  <a:lnTo>
                    <a:pt x="538408" y="416143"/>
                  </a:lnTo>
                  <a:lnTo>
                    <a:pt x="515223" y="453497"/>
                  </a:lnTo>
                  <a:lnTo>
                    <a:pt x="486727" y="486714"/>
                  </a:lnTo>
                  <a:lnTo>
                    <a:pt x="453506" y="515207"/>
                  </a:lnTo>
                  <a:lnTo>
                    <a:pt x="416148" y="538388"/>
                  </a:lnTo>
                  <a:lnTo>
                    <a:pt x="375239" y="555673"/>
                  </a:lnTo>
                  <a:lnTo>
                    <a:pt x="331365" y="566474"/>
                  </a:lnTo>
                  <a:lnTo>
                    <a:pt x="285115" y="570204"/>
                  </a:lnTo>
                  <a:lnTo>
                    <a:pt x="238864" y="566474"/>
                  </a:lnTo>
                  <a:lnTo>
                    <a:pt x="194990" y="555673"/>
                  </a:lnTo>
                  <a:lnTo>
                    <a:pt x="154081" y="538388"/>
                  </a:lnTo>
                  <a:lnTo>
                    <a:pt x="116723" y="515207"/>
                  </a:lnTo>
                  <a:lnTo>
                    <a:pt x="83502" y="486714"/>
                  </a:lnTo>
                  <a:lnTo>
                    <a:pt x="55006" y="453497"/>
                  </a:lnTo>
                  <a:lnTo>
                    <a:pt x="31821" y="416143"/>
                  </a:lnTo>
                  <a:lnTo>
                    <a:pt x="14533" y="375236"/>
                  </a:lnTo>
                  <a:lnTo>
                    <a:pt x="3731" y="331365"/>
                  </a:lnTo>
                  <a:lnTo>
                    <a:pt x="0" y="285114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378384" y="2302383"/>
            <a:ext cx="2825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>
                <a:solidFill>
                  <a:srgbClr val="538235"/>
                </a:solidFill>
                <a:latin typeface="Calibri"/>
                <a:cs typeface="Calibri"/>
              </a:rPr>
              <a:t>F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54863" y="3006598"/>
            <a:ext cx="3403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>
                <a:solidFill>
                  <a:srgbClr val="538235"/>
                </a:solidFill>
                <a:latin typeface="Calibri"/>
                <a:cs typeface="Calibri"/>
              </a:rPr>
              <a:t>R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97420" y="3664458"/>
            <a:ext cx="2984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0" dirty="0">
                <a:solidFill>
                  <a:srgbClr val="538235"/>
                </a:solidFill>
                <a:latin typeface="Calibri"/>
                <a:cs typeface="Calibri"/>
              </a:rPr>
              <a:t>E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712966" y="4343780"/>
            <a:ext cx="2901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0" dirty="0">
                <a:solidFill>
                  <a:srgbClr val="538235"/>
                </a:solidFill>
                <a:latin typeface="Calibri"/>
                <a:cs typeface="Calibri"/>
              </a:rPr>
              <a:t>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340602" y="5035092"/>
            <a:ext cx="3784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0" dirty="0">
                <a:solidFill>
                  <a:srgbClr val="538235"/>
                </a:solidFill>
                <a:latin typeface="Calibri"/>
                <a:cs typeface="Calibri"/>
              </a:rPr>
              <a:t>H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3196" y="2239453"/>
            <a:ext cx="3326765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ts val="3570"/>
              </a:lnSpc>
              <a:spcBef>
                <a:spcPts val="100"/>
              </a:spcBef>
            </a:pPr>
            <a:r>
              <a:rPr sz="3000" b="1" dirty="0">
                <a:solidFill>
                  <a:srgbClr val="538235"/>
                </a:solidFill>
                <a:latin typeface="Calibri"/>
                <a:cs typeface="Calibri"/>
              </a:rPr>
              <a:t>Our</a:t>
            </a:r>
            <a:r>
              <a:rPr sz="30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38235"/>
                </a:solidFill>
                <a:latin typeface="Calibri"/>
                <a:cs typeface="Calibri"/>
              </a:rPr>
              <a:t>Vision</a:t>
            </a:r>
            <a:endParaRPr sz="3000" dirty="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1800" dirty="0">
                <a:latin typeface="Calibri"/>
                <a:cs typeface="Calibri"/>
              </a:rPr>
              <a:t>Fresh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Food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Everyone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Everyday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3196" y="3208382"/>
            <a:ext cx="4476115" cy="10426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538235"/>
                </a:solidFill>
                <a:latin typeface="Calibri"/>
                <a:cs typeface="Calibri"/>
              </a:rPr>
              <a:t>Our</a:t>
            </a:r>
            <a:r>
              <a:rPr sz="3000" b="1" spc="-4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38235"/>
                </a:solidFill>
                <a:latin typeface="Calibri"/>
                <a:cs typeface="Calibri"/>
              </a:rPr>
              <a:t>Core</a:t>
            </a:r>
            <a:r>
              <a:rPr sz="3000" b="1" spc="-2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38235"/>
                </a:solidFill>
                <a:latin typeface="Calibri"/>
                <a:cs typeface="Calibri"/>
              </a:rPr>
              <a:t>FRESH</a:t>
            </a:r>
            <a:r>
              <a:rPr sz="30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38235"/>
                </a:solidFill>
                <a:latin typeface="Calibri"/>
                <a:cs typeface="Calibri"/>
              </a:rPr>
              <a:t>Values</a:t>
            </a:r>
            <a:endParaRPr sz="3000" dirty="0">
              <a:latin typeface="Calibri"/>
              <a:cs typeface="Calibri"/>
            </a:endParaRPr>
          </a:p>
          <a:p>
            <a:pPr marL="43180" marR="5080">
              <a:lnSpc>
                <a:spcPct val="100000"/>
              </a:lnSpc>
              <a:spcBef>
                <a:spcPts val="85"/>
              </a:spcBef>
            </a:pPr>
            <a:r>
              <a:rPr sz="1800" spc="-10" dirty="0">
                <a:latin typeface="Calibri"/>
                <a:cs typeface="Calibri"/>
              </a:rPr>
              <a:t>represent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what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as </a:t>
            </a:r>
            <a:r>
              <a:rPr sz="1800" spc="-10" dirty="0">
                <a:latin typeface="Calibri"/>
                <a:cs typeface="Calibri"/>
              </a:rPr>
              <a:t>individuals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 as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company.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3196" y="4361053"/>
            <a:ext cx="4611370" cy="137604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3000" b="1" dirty="0">
                <a:solidFill>
                  <a:srgbClr val="538235"/>
                </a:solidFill>
                <a:latin typeface="Calibri"/>
                <a:cs typeface="Calibri"/>
              </a:rPr>
              <a:t>Our</a:t>
            </a:r>
            <a:r>
              <a:rPr sz="30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38235"/>
                </a:solidFill>
                <a:latin typeface="Calibri"/>
                <a:cs typeface="Calibri"/>
              </a:rPr>
              <a:t>Mission</a:t>
            </a:r>
            <a:endParaRPr sz="3000" dirty="0">
              <a:latin typeface="Calibri"/>
              <a:cs typeface="Calibri"/>
            </a:endParaRPr>
          </a:p>
          <a:p>
            <a:pPr marL="38100" marR="5080">
              <a:lnSpc>
                <a:spcPct val="100000"/>
              </a:lnSpc>
              <a:spcBef>
                <a:spcPts val="204"/>
              </a:spcBef>
            </a:pPr>
            <a:r>
              <a:rPr sz="1800" dirty="0">
                <a:latin typeface="Calibri"/>
                <a:cs typeface="Calibri"/>
              </a:rPr>
              <a:t>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live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value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each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everyday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ensure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FRESH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products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eaten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everyday,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in </a:t>
            </a:r>
            <a:r>
              <a:rPr sz="1800" dirty="0">
                <a:latin typeface="Calibri"/>
                <a:cs typeface="Calibri"/>
              </a:rPr>
              <a:t>every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household,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every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person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6" name="object 4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6821" y="294547"/>
            <a:ext cx="2167111" cy="12591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2466" y="914400"/>
            <a:ext cx="4394200" cy="391160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What</a:t>
            </a:r>
            <a:r>
              <a:rPr sz="2400" spc="-50" dirty="0"/>
              <a:t> </a:t>
            </a:r>
            <a:r>
              <a:rPr sz="2400" dirty="0"/>
              <a:t>is</a:t>
            </a:r>
            <a:r>
              <a:rPr sz="2400" spc="-45" dirty="0"/>
              <a:t> </a:t>
            </a:r>
            <a:r>
              <a:rPr sz="2400" dirty="0"/>
              <a:t>Gender</a:t>
            </a:r>
            <a:r>
              <a:rPr sz="2400" spc="-35" dirty="0"/>
              <a:t> </a:t>
            </a:r>
            <a:r>
              <a:rPr sz="2400" dirty="0"/>
              <a:t>Pay</a:t>
            </a:r>
            <a:r>
              <a:rPr sz="2400" spc="-45" dirty="0"/>
              <a:t> </a:t>
            </a:r>
            <a:r>
              <a:rPr sz="2400" dirty="0"/>
              <a:t>Gap</a:t>
            </a:r>
            <a:r>
              <a:rPr sz="2400" spc="-55" dirty="0"/>
              <a:t> </a:t>
            </a:r>
            <a:r>
              <a:rPr sz="2400" spc="-10" dirty="0"/>
              <a:t>Reporting</a:t>
            </a:r>
            <a:endParaRPr sz="2400" dirty="0"/>
          </a:p>
        </p:txBody>
      </p:sp>
      <p:sp>
        <p:nvSpPr>
          <p:cNvPr id="7" name="object 7"/>
          <p:cNvSpPr txBox="1"/>
          <p:nvPr/>
        </p:nvSpPr>
        <p:spPr>
          <a:xfrm>
            <a:off x="533400" y="1539941"/>
            <a:ext cx="10419080" cy="479579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400" spc="-10" dirty="0">
                <a:latin typeface="Calibri"/>
                <a:cs typeface="Calibri"/>
              </a:rPr>
              <a:t>We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pleased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present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our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annual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Gap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(GPG)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Report.</a:t>
            </a:r>
            <a:endParaRPr sz="1400" dirty="0">
              <a:latin typeface="Calibri"/>
              <a:cs typeface="Calibri"/>
            </a:endParaRPr>
          </a:p>
          <a:p>
            <a:pPr marL="12700" marR="12700">
              <a:lnSpc>
                <a:spcPct val="107100"/>
              </a:lnSpc>
            </a:pP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gap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shows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difference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between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Male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Female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average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hourly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across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organisation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regardless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their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roles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industry sector.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Calibri"/>
                <a:cs typeface="Calibri"/>
              </a:rPr>
              <a:t>The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number,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expressed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percentage,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affected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range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factors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including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number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women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across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roles.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gap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different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equal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comparison.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Calibri"/>
                <a:cs typeface="Calibri"/>
              </a:rPr>
              <a:t>Equal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legal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obligation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that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requires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employers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give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women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equal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same,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similar,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equivalent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work.</a:t>
            </a:r>
            <a:endParaRPr sz="1400" dirty="0">
              <a:latin typeface="Calibri"/>
              <a:cs typeface="Calibri"/>
            </a:endParaRPr>
          </a:p>
          <a:p>
            <a:pPr marL="23495">
              <a:lnSpc>
                <a:spcPts val="2875"/>
              </a:lnSpc>
              <a:spcBef>
                <a:spcPts val="850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Median</a:t>
            </a:r>
            <a:r>
              <a:rPr sz="2400" b="1" spc="-7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Pay</a:t>
            </a:r>
            <a:r>
              <a:rPr sz="24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38235"/>
                </a:solidFill>
                <a:latin typeface="Calibri"/>
                <a:cs typeface="Calibri"/>
              </a:rPr>
              <a:t>Gap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Calibri"/>
                <a:cs typeface="Calibri"/>
              </a:rPr>
              <a:t>The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median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represents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middle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point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population.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Data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listed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order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middle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value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selected.</a:t>
            </a:r>
            <a:endParaRPr lang="en-IE" sz="1400" spc="-10" dirty="0">
              <a:latin typeface="Calibri"/>
              <a:cs typeface="Calibri"/>
            </a:endParaRPr>
          </a:p>
          <a:p>
            <a:pPr marL="12700">
              <a:lnSpc>
                <a:spcPts val="1675"/>
              </a:lnSpc>
            </a:pPr>
            <a:endParaRPr sz="1200" dirty="0">
              <a:latin typeface="Calibri"/>
              <a:cs typeface="Calibri"/>
            </a:endParaRPr>
          </a:p>
          <a:p>
            <a:pPr marL="34290">
              <a:lnSpc>
                <a:spcPct val="100000"/>
              </a:lnSpc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Mean</a:t>
            </a:r>
            <a:r>
              <a:rPr sz="2400" b="1" spc="-9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Pay</a:t>
            </a:r>
            <a:r>
              <a:rPr sz="2400" b="1" spc="-8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38235"/>
                </a:solidFill>
                <a:latin typeface="Calibri"/>
                <a:cs typeface="Calibri"/>
              </a:rPr>
              <a:t>Gap</a:t>
            </a:r>
            <a:endParaRPr sz="2400" dirty="0">
              <a:latin typeface="Calibri"/>
              <a:cs typeface="Calibri"/>
            </a:endParaRPr>
          </a:p>
          <a:p>
            <a:pPr marL="12700" marR="262255">
              <a:lnSpc>
                <a:spcPct val="106400"/>
              </a:lnSpc>
              <a:spcBef>
                <a:spcPts val="330"/>
              </a:spcBef>
            </a:pPr>
            <a:r>
              <a:rPr sz="1400" dirty="0">
                <a:latin typeface="Calibri"/>
                <a:cs typeface="Calibri"/>
              </a:rPr>
              <a:t>This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shows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difference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average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hourly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rates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between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women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directly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affected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numbers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women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different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roles</a:t>
            </a:r>
            <a:endParaRPr sz="1400" dirty="0">
              <a:latin typeface="Calibri"/>
              <a:cs typeface="Calibri"/>
            </a:endParaRPr>
          </a:p>
          <a:p>
            <a:pPr marL="35560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Gender</a:t>
            </a:r>
            <a:r>
              <a:rPr sz="2400" b="1" spc="-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235"/>
                </a:solidFill>
                <a:latin typeface="Calibri"/>
                <a:cs typeface="Calibri"/>
              </a:rPr>
              <a:t>Inclusion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400" dirty="0">
                <a:latin typeface="Calibri"/>
                <a:cs typeface="Calibri"/>
              </a:rPr>
              <a:t>The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Gap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Information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Act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2021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refers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male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female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employees.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Calibri"/>
                <a:cs typeface="Calibri"/>
              </a:rPr>
              <a:t>Our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report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based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this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requirement, </a:t>
            </a:r>
            <a:r>
              <a:rPr sz="1400" spc="-20" dirty="0">
                <a:latin typeface="Calibri"/>
                <a:cs typeface="Calibri"/>
              </a:rPr>
              <a:t>however,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Nature’s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Best</a:t>
            </a:r>
            <a:r>
              <a:rPr lang="en-IE" sz="1400" dirty="0">
                <a:latin typeface="Calibri"/>
                <a:cs typeface="Calibri"/>
              </a:rPr>
              <a:t> Ltd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committed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inclusion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identities.</a:t>
            </a:r>
            <a:endParaRPr sz="1400" dirty="0">
              <a:latin typeface="Calibri"/>
              <a:cs typeface="Calibri"/>
            </a:endParaRPr>
          </a:p>
          <a:p>
            <a:pPr marL="12700" marR="24765">
              <a:lnSpc>
                <a:spcPts val="1800"/>
              </a:lnSpc>
              <a:spcBef>
                <a:spcPts val="70"/>
              </a:spcBef>
            </a:pPr>
            <a:r>
              <a:rPr sz="1400" spc="-20" dirty="0">
                <a:latin typeface="Calibri"/>
                <a:cs typeface="Calibri"/>
              </a:rPr>
              <a:t>Nature’s </a:t>
            </a:r>
            <a:r>
              <a:rPr sz="1400" dirty="0">
                <a:latin typeface="Calibri"/>
                <a:cs typeface="Calibri"/>
              </a:rPr>
              <a:t>Best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en-IE" sz="1400" spc="-30" dirty="0">
                <a:latin typeface="Calibri"/>
                <a:cs typeface="Calibri"/>
              </a:rPr>
              <a:t>Ltd </a:t>
            </a:r>
            <a:r>
              <a:rPr sz="1400" dirty="0">
                <a:latin typeface="Calibri"/>
                <a:cs typeface="Calibri"/>
              </a:rPr>
              <a:t>sees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its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employees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individuals,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varying,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skills,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experience,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individual performance,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expertise.</a:t>
            </a:r>
            <a:r>
              <a:rPr sz="1400" spc="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remuneration </a:t>
            </a:r>
            <a:r>
              <a:rPr sz="1400" dirty="0">
                <a:latin typeface="Calibri"/>
                <a:cs typeface="Calibri"/>
              </a:rPr>
              <a:t>policy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takes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these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factors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into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account.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remuneration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policy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does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consider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gender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employees.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rewards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practices</a:t>
            </a:r>
            <a:r>
              <a:rPr sz="1400" spc="-25" dirty="0">
                <a:latin typeface="Calibri"/>
                <a:cs typeface="Calibri"/>
              </a:rPr>
              <a:t> are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400" dirty="0">
                <a:latin typeface="Calibri"/>
                <a:cs typeface="Calibri"/>
              </a:rPr>
              <a:t>applied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equally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everyone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regardless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gender.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3950" y="283845"/>
            <a:ext cx="3325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Median</a:t>
            </a:r>
            <a:r>
              <a:rPr sz="2400" spc="-60" dirty="0"/>
              <a:t> </a:t>
            </a:r>
            <a:r>
              <a:rPr sz="2400" dirty="0"/>
              <a:t>and</a:t>
            </a:r>
            <a:r>
              <a:rPr sz="2400" spc="-55" dirty="0"/>
              <a:t> </a:t>
            </a:r>
            <a:r>
              <a:rPr sz="2400" dirty="0"/>
              <a:t>Mean</a:t>
            </a:r>
            <a:r>
              <a:rPr sz="2400" spc="-55" dirty="0"/>
              <a:t> </a:t>
            </a:r>
            <a:r>
              <a:rPr sz="2400" spc="-10" dirty="0"/>
              <a:t>Results</a:t>
            </a:r>
            <a:endParaRPr sz="2400"/>
          </a:p>
        </p:txBody>
      </p:sp>
      <p:grpSp>
        <p:nvGrpSpPr>
          <p:cNvPr id="3" name="object 3"/>
          <p:cNvGrpSpPr/>
          <p:nvPr/>
        </p:nvGrpSpPr>
        <p:grpSpPr>
          <a:xfrm>
            <a:off x="268389" y="760730"/>
            <a:ext cx="5662930" cy="3266440"/>
            <a:chOff x="268389" y="760730"/>
            <a:chExt cx="5662930" cy="3266440"/>
          </a:xfrm>
        </p:grpSpPr>
        <p:sp>
          <p:nvSpPr>
            <p:cNvPr id="4" name="object 4"/>
            <p:cNvSpPr/>
            <p:nvPr/>
          </p:nvSpPr>
          <p:spPr>
            <a:xfrm>
              <a:off x="274739" y="767080"/>
              <a:ext cx="688975" cy="3253740"/>
            </a:xfrm>
            <a:custGeom>
              <a:avLst/>
              <a:gdLst/>
              <a:ahLst/>
              <a:cxnLst/>
              <a:rect l="l" t="t" r="r" b="b"/>
              <a:pathLst>
                <a:path w="688975" h="3253740">
                  <a:moveTo>
                    <a:pt x="15252" y="0"/>
                  </a:moveTo>
                  <a:lnTo>
                    <a:pt x="48938" y="34387"/>
                  </a:lnTo>
                  <a:lnTo>
                    <a:pt x="81760" y="69297"/>
                  </a:lnTo>
                  <a:lnTo>
                    <a:pt x="113719" y="104716"/>
                  </a:lnTo>
                  <a:lnTo>
                    <a:pt x="144814" y="140631"/>
                  </a:lnTo>
                  <a:lnTo>
                    <a:pt x="175045" y="177029"/>
                  </a:lnTo>
                  <a:lnTo>
                    <a:pt x="204412" y="213895"/>
                  </a:lnTo>
                  <a:lnTo>
                    <a:pt x="232915" y="251215"/>
                  </a:lnTo>
                  <a:lnTo>
                    <a:pt x="260555" y="288978"/>
                  </a:lnTo>
                  <a:lnTo>
                    <a:pt x="287331" y="327168"/>
                  </a:lnTo>
                  <a:lnTo>
                    <a:pt x="313243" y="365772"/>
                  </a:lnTo>
                  <a:lnTo>
                    <a:pt x="338292" y="404777"/>
                  </a:lnTo>
                  <a:lnTo>
                    <a:pt x="362477" y="444170"/>
                  </a:lnTo>
                  <a:lnTo>
                    <a:pt x="385798" y="483935"/>
                  </a:lnTo>
                  <a:lnTo>
                    <a:pt x="408255" y="524061"/>
                  </a:lnTo>
                  <a:lnTo>
                    <a:pt x="429849" y="564533"/>
                  </a:lnTo>
                  <a:lnTo>
                    <a:pt x="450578" y="605337"/>
                  </a:lnTo>
                  <a:lnTo>
                    <a:pt x="470444" y="646461"/>
                  </a:lnTo>
                  <a:lnTo>
                    <a:pt x="489447" y="687891"/>
                  </a:lnTo>
                  <a:lnTo>
                    <a:pt x="507585" y="729612"/>
                  </a:lnTo>
                  <a:lnTo>
                    <a:pt x="524860" y="771612"/>
                  </a:lnTo>
                  <a:lnTo>
                    <a:pt x="541271" y="813877"/>
                  </a:lnTo>
                  <a:lnTo>
                    <a:pt x="556819" y="856393"/>
                  </a:lnTo>
                  <a:lnTo>
                    <a:pt x="571502" y="899146"/>
                  </a:lnTo>
                  <a:lnTo>
                    <a:pt x="585322" y="942124"/>
                  </a:lnTo>
                  <a:lnTo>
                    <a:pt x="598278" y="985313"/>
                  </a:lnTo>
                  <a:lnTo>
                    <a:pt x="610371" y="1028698"/>
                  </a:lnTo>
                  <a:lnTo>
                    <a:pt x="621599" y="1072266"/>
                  </a:lnTo>
                  <a:lnTo>
                    <a:pt x="631964" y="1116005"/>
                  </a:lnTo>
                  <a:lnTo>
                    <a:pt x="641465" y="1159899"/>
                  </a:lnTo>
                  <a:lnTo>
                    <a:pt x="650103" y="1203937"/>
                  </a:lnTo>
                  <a:lnTo>
                    <a:pt x="657877" y="1248103"/>
                  </a:lnTo>
                  <a:lnTo>
                    <a:pt x="664787" y="1292385"/>
                  </a:lnTo>
                  <a:lnTo>
                    <a:pt x="670833" y="1336768"/>
                  </a:lnTo>
                  <a:lnTo>
                    <a:pt x="676015" y="1381240"/>
                  </a:lnTo>
                  <a:lnTo>
                    <a:pt x="680334" y="1425786"/>
                  </a:lnTo>
                  <a:lnTo>
                    <a:pt x="683789" y="1470394"/>
                  </a:lnTo>
                  <a:lnTo>
                    <a:pt x="686380" y="1515049"/>
                  </a:lnTo>
                  <a:lnTo>
                    <a:pt x="688108" y="1559738"/>
                  </a:lnTo>
                  <a:lnTo>
                    <a:pt x="688971" y="1604448"/>
                  </a:lnTo>
                  <a:lnTo>
                    <a:pt x="688971" y="1649164"/>
                  </a:lnTo>
                  <a:lnTo>
                    <a:pt x="688108" y="1693874"/>
                  </a:lnTo>
                  <a:lnTo>
                    <a:pt x="686380" y="1738563"/>
                  </a:lnTo>
                  <a:lnTo>
                    <a:pt x="683789" y="1783218"/>
                  </a:lnTo>
                  <a:lnTo>
                    <a:pt x="680334" y="1827826"/>
                  </a:lnTo>
                  <a:lnTo>
                    <a:pt x="676015" y="1872372"/>
                  </a:lnTo>
                  <a:lnTo>
                    <a:pt x="670833" y="1916844"/>
                  </a:lnTo>
                  <a:lnTo>
                    <a:pt x="664787" y="1961227"/>
                  </a:lnTo>
                  <a:lnTo>
                    <a:pt x="657877" y="2005509"/>
                  </a:lnTo>
                  <a:lnTo>
                    <a:pt x="650103" y="2049675"/>
                  </a:lnTo>
                  <a:lnTo>
                    <a:pt x="641465" y="2093713"/>
                  </a:lnTo>
                  <a:lnTo>
                    <a:pt x="631964" y="2137607"/>
                  </a:lnTo>
                  <a:lnTo>
                    <a:pt x="621599" y="2181346"/>
                  </a:lnTo>
                  <a:lnTo>
                    <a:pt x="610371" y="2224914"/>
                  </a:lnTo>
                  <a:lnTo>
                    <a:pt x="598278" y="2268299"/>
                  </a:lnTo>
                  <a:lnTo>
                    <a:pt x="585322" y="2311488"/>
                  </a:lnTo>
                  <a:lnTo>
                    <a:pt x="571502" y="2354466"/>
                  </a:lnTo>
                  <a:lnTo>
                    <a:pt x="556819" y="2397219"/>
                  </a:lnTo>
                  <a:lnTo>
                    <a:pt x="541271" y="2439735"/>
                  </a:lnTo>
                  <a:lnTo>
                    <a:pt x="524860" y="2482000"/>
                  </a:lnTo>
                  <a:lnTo>
                    <a:pt x="507585" y="2524000"/>
                  </a:lnTo>
                  <a:lnTo>
                    <a:pt x="489447" y="2565721"/>
                  </a:lnTo>
                  <a:lnTo>
                    <a:pt x="470444" y="2607151"/>
                  </a:lnTo>
                  <a:lnTo>
                    <a:pt x="450578" y="2648275"/>
                  </a:lnTo>
                  <a:lnTo>
                    <a:pt x="429849" y="2689079"/>
                  </a:lnTo>
                  <a:lnTo>
                    <a:pt x="408255" y="2729551"/>
                  </a:lnTo>
                  <a:lnTo>
                    <a:pt x="385798" y="2769677"/>
                  </a:lnTo>
                  <a:lnTo>
                    <a:pt x="362477" y="2809442"/>
                  </a:lnTo>
                  <a:lnTo>
                    <a:pt x="338292" y="2848835"/>
                  </a:lnTo>
                  <a:lnTo>
                    <a:pt x="313243" y="2887840"/>
                  </a:lnTo>
                  <a:lnTo>
                    <a:pt x="287331" y="2926444"/>
                  </a:lnTo>
                  <a:lnTo>
                    <a:pt x="260555" y="2964634"/>
                  </a:lnTo>
                  <a:lnTo>
                    <a:pt x="232915" y="3002397"/>
                  </a:lnTo>
                  <a:lnTo>
                    <a:pt x="204412" y="3039717"/>
                  </a:lnTo>
                  <a:lnTo>
                    <a:pt x="175045" y="3076583"/>
                  </a:lnTo>
                  <a:lnTo>
                    <a:pt x="144814" y="3112981"/>
                  </a:lnTo>
                  <a:lnTo>
                    <a:pt x="113719" y="3148896"/>
                  </a:lnTo>
                  <a:lnTo>
                    <a:pt x="81760" y="3184315"/>
                  </a:lnTo>
                  <a:lnTo>
                    <a:pt x="48938" y="3219225"/>
                  </a:lnTo>
                  <a:lnTo>
                    <a:pt x="15252" y="3253613"/>
                  </a:lnTo>
                  <a:lnTo>
                    <a:pt x="0" y="3238373"/>
                  </a:lnTo>
                  <a:lnTo>
                    <a:pt x="33792" y="3203871"/>
                  </a:lnTo>
                  <a:lnTo>
                    <a:pt x="66706" y="3168838"/>
                  </a:lnTo>
                  <a:lnTo>
                    <a:pt x="98742" y="3133287"/>
                  </a:lnTo>
                  <a:lnTo>
                    <a:pt x="129901" y="3097234"/>
                  </a:lnTo>
                  <a:lnTo>
                    <a:pt x="160183" y="3060690"/>
                  </a:lnTo>
                  <a:lnTo>
                    <a:pt x="189586" y="3023672"/>
                  </a:lnTo>
                  <a:lnTo>
                    <a:pt x="218112" y="2986192"/>
                  </a:lnTo>
                  <a:lnTo>
                    <a:pt x="245760" y="2948264"/>
                  </a:lnTo>
                  <a:lnTo>
                    <a:pt x="272530" y="2909903"/>
                  </a:lnTo>
                  <a:lnTo>
                    <a:pt x="298423" y="2871123"/>
                  </a:lnTo>
                  <a:lnTo>
                    <a:pt x="323438" y="2831937"/>
                  </a:lnTo>
                  <a:lnTo>
                    <a:pt x="347575" y="2792360"/>
                  </a:lnTo>
                  <a:lnTo>
                    <a:pt x="370834" y="2752405"/>
                  </a:lnTo>
                  <a:lnTo>
                    <a:pt x="393216" y="2712086"/>
                  </a:lnTo>
                  <a:lnTo>
                    <a:pt x="414720" y="2671418"/>
                  </a:lnTo>
                  <a:lnTo>
                    <a:pt x="435346" y="2630414"/>
                  </a:lnTo>
                  <a:lnTo>
                    <a:pt x="455095" y="2589089"/>
                  </a:lnTo>
                  <a:lnTo>
                    <a:pt x="473966" y="2547456"/>
                  </a:lnTo>
                  <a:lnTo>
                    <a:pt x="491959" y="2505530"/>
                  </a:lnTo>
                  <a:lnTo>
                    <a:pt x="509074" y="2463324"/>
                  </a:lnTo>
                  <a:lnTo>
                    <a:pt x="525312" y="2420852"/>
                  </a:lnTo>
                  <a:lnTo>
                    <a:pt x="540672" y="2378128"/>
                  </a:lnTo>
                  <a:lnTo>
                    <a:pt x="555154" y="2335167"/>
                  </a:lnTo>
                  <a:lnTo>
                    <a:pt x="568759" y="2291982"/>
                  </a:lnTo>
                  <a:lnTo>
                    <a:pt x="581486" y="2248587"/>
                  </a:lnTo>
                  <a:lnTo>
                    <a:pt x="593335" y="2204997"/>
                  </a:lnTo>
                  <a:lnTo>
                    <a:pt x="604306" y="2161225"/>
                  </a:lnTo>
                  <a:lnTo>
                    <a:pt x="614400" y="2117285"/>
                  </a:lnTo>
                  <a:lnTo>
                    <a:pt x="623616" y="2073191"/>
                  </a:lnTo>
                  <a:lnTo>
                    <a:pt x="631955" y="2028957"/>
                  </a:lnTo>
                  <a:lnTo>
                    <a:pt x="639415" y="1984598"/>
                  </a:lnTo>
                  <a:lnTo>
                    <a:pt x="645998" y="1940127"/>
                  </a:lnTo>
                  <a:lnTo>
                    <a:pt x="651703" y="1895557"/>
                  </a:lnTo>
                  <a:lnTo>
                    <a:pt x="656531" y="1850904"/>
                  </a:lnTo>
                  <a:lnTo>
                    <a:pt x="660480" y="1806181"/>
                  </a:lnTo>
                  <a:lnTo>
                    <a:pt x="663552" y="1761402"/>
                  </a:lnTo>
                  <a:lnTo>
                    <a:pt x="665747" y="1716581"/>
                  </a:lnTo>
                  <a:lnTo>
                    <a:pt x="667063" y="1671732"/>
                  </a:lnTo>
                  <a:lnTo>
                    <a:pt x="667502" y="1626870"/>
                  </a:lnTo>
                  <a:lnTo>
                    <a:pt x="667063" y="1582007"/>
                  </a:lnTo>
                  <a:lnTo>
                    <a:pt x="665747" y="1537158"/>
                  </a:lnTo>
                  <a:lnTo>
                    <a:pt x="663552" y="1492337"/>
                  </a:lnTo>
                  <a:lnTo>
                    <a:pt x="660480" y="1447558"/>
                  </a:lnTo>
                  <a:lnTo>
                    <a:pt x="656531" y="1402835"/>
                  </a:lnTo>
                  <a:lnTo>
                    <a:pt x="651703" y="1358182"/>
                  </a:lnTo>
                  <a:lnTo>
                    <a:pt x="645998" y="1313612"/>
                  </a:lnTo>
                  <a:lnTo>
                    <a:pt x="639415" y="1269141"/>
                  </a:lnTo>
                  <a:lnTo>
                    <a:pt x="631955" y="1224782"/>
                  </a:lnTo>
                  <a:lnTo>
                    <a:pt x="623616" y="1180548"/>
                  </a:lnTo>
                  <a:lnTo>
                    <a:pt x="614400" y="1136454"/>
                  </a:lnTo>
                  <a:lnTo>
                    <a:pt x="604306" y="1092514"/>
                  </a:lnTo>
                  <a:lnTo>
                    <a:pt x="593335" y="1048742"/>
                  </a:lnTo>
                  <a:lnTo>
                    <a:pt x="581486" y="1005152"/>
                  </a:lnTo>
                  <a:lnTo>
                    <a:pt x="568759" y="961757"/>
                  </a:lnTo>
                  <a:lnTo>
                    <a:pt x="555154" y="918572"/>
                  </a:lnTo>
                  <a:lnTo>
                    <a:pt x="540672" y="875611"/>
                  </a:lnTo>
                  <a:lnTo>
                    <a:pt x="525312" y="832887"/>
                  </a:lnTo>
                  <a:lnTo>
                    <a:pt x="509074" y="790415"/>
                  </a:lnTo>
                  <a:lnTo>
                    <a:pt x="491959" y="748209"/>
                  </a:lnTo>
                  <a:lnTo>
                    <a:pt x="473966" y="706283"/>
                  </a:lnTo>
                  <a:lnTo>
                    <a:pt x="455095" y="664650"/>
                  </a:lnTo>
                  <a:lnTo>
                    <a:pt x="435346" y="623325"/>
                  </a:lnTo>
                  <a:lnTo>
                    <a:pt x="414720" y="582321"/>
                  </a:lnTo>
                  <a:lnTo>
                    <a:pt x="393216" y="541653"/>
                  </a:lnTo>
                  <a:lnTo>
                    <a:pt x="370834" y="501334"/>
                  </a:lnTo>
                  <a:lnTo>
                    <a:pt x="347575" y="461379"/>
                  </a:lnTo>
                  <a:lnTo>
                    <a:pt x="323438" y="421802"/>
                  </a:lnTo>
                  <a:lnTo>
                    <a:pt x="298423" y="382616"/>
                  </a:lnTo>
                  <a:lnTo>
                    <a:pt x="272530" y="343836"/>
                  </a:lnTo>
                  <a:lnTo>
                    <a:pt x="245760" y="305475"/>
                  </a:lnTo>
                  <a:lnTo>
                    <a:pt x="218112" y="267547"/>
                  </a:lnTo>
                  <a:lnTo>
                    <a:pt x="189586" y="230067"/>
                  </a:lnTo>
                  <a:lnTo>
                    <a:pt x="160183" y="193049"/>
                  </a:lnTo>
                  <a:lnTo>
                    <a:pt x="129901" y="156505"/>
                  </a:lnTo>
                  <a:lnTo>
                    <a:pt x="98742" y="120452"/>
                  </a:lnTo>
                  <a:lnTo>
                    <a:pt x="66706" y="84901"/>
                  </a:lnTo>
                  <a:lnTo>
                    <a:pt x="33792" y="49868"/>
                  </a:lnTo>
                  <a:lnTo>
                    <a:pt x="0" y="15367"/>
                  </a:lnTo>
                  <a:lnTo>
                    <a:pt x="15252" y="0"/>
                  </a:lnTo>
                  <a:close/>
                </a:path>
              </a:pathLst>
            </a:custGeom>
            <a:ln w="12699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7651" y="928077"/>
              <a:ext cx="5363210" cy="525780"/>
            </a:xfrm>
            <a:custGeom>
              <a:avLst/>
              <a:gdLst/>
              <a:ahLst/>
              <a:cxnLst/>
              <a:rect l="l" t="t" r="r" b="b"/>
              <a:pathLst>
                <a:path w="5363210" h="525780">
                  <a:moveTo>
                    <a:pt x="5363083" y="0"/>
                  </a:moveTo>
                  <a:lnTo>
                    <a:pt x="0" y="0"/>
                  </a:lnTo>
                  <a:lnTo>
                    <a:pt x="0" y="525437"/>
                  </a:lnTo>
                  <a:lnTo>
                    <a:pt x="5363083" y="525437"/>
                  </a:lnTo>
                  <a:lnTo>
                    <a:pt x="5363083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04696" y="967866"/>
            <a:ext cx="4091304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Median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Hourly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2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endParaRPr sz="23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68895" y="1716366"/>
            <a:ext cx="5062220" cy="525780"/>
          </a:xfrm>
          <a:custGeom>
            <a:avLst/>
            <a:gdLst/>
            <a:ahLst/>
            <a:cxnLst/>
            <a:rect l="l" t="t" r="r" b="b"/>
            <a:pathLst>
              <a:path w="5062220" h="525780">
                <a:moveTo>
                  <a:pt x="5061838" y="0"/>
                </a:moveTo>
                <a:lnTo>
                  <a:pt x="0" y="0"/>
                </a:lnTo>
                <a:lnTo>
                  <a:pt x="0" y="525437"/>
                </a:lnTo>
                <a:lnTo>
                  <a:pt x="5061838" y="525437"/>
                </a:lnTo>
                <a:lnTo>
                  <a:pt x="5061838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39088" y="1755724"/>
            <a:ext cx="387286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Mean</a:t>
            </a:r>
            <a:r>
              <a:rPr sz="2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Hourly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2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52205" y="2552463"/>
            <a:ext cx="5363464" cy="1314069"/>
            <a:chOff x="567651" y="2504655"/>
            <a:chExt cx="5363464" cy="1314069"/>
          </a:xfrm>
        </p:grpSpPr>
        <p:sp>
          <p:nvSpPr>
            <p:cNvPr id="15" name="object 15"/>
            <p:cNvSpPr/>
            <p:nvPr/>
          </p:nvSpPr>
          <p:spPr>
            <a:xfrm>
              <a:off x="868895" y="2504655"/>
              <a:ext cx="5062220" cy="525780"/>
            </a:xfrm>
            <a:custGeom>
              <a:avLst/>
              <a:gdLst/>
              <a:ahLst/>
              <a:cxnLst/>
              <a:rect l="l" t="t" r="r" b="b"/>
              <a:pathLst>
                <a:path w="5062220" h="525780">
                  <a:moveTo>
                    <a:pt x="5061838" y="0"/>
                  </a:moveTo>
                  <a:lnTo>
                    <a:pt x="0" y="0"/>
                  </a:lnTo>
                  <a:lnTo>
                    <a:pt x="0" y="525437"/>
                  </a:lnTo>
                  <a:lnTo>
                    <a:pt x="5061838" y="525437"/>
                  </a:lnTo>
                  <a:lnTo>
                    <a:pt x="5061838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67651" y="3292944"/>
              <a:ext cx="5363210" cy="525780"/>
            </a:xfrm>
            <a:custGeom>
              <a:avLst/>
              <a:gdLst/>
              <a:ahLst/>
              <a:cxnLst/>
              <a:rect l="l" t="t" r="r" b="b"/>
              <a:pathLst>
                <a:path w="5363210" h="525779">
                  <a:moveTo>
                    <a:pt x="5363083" y="0"/>
                  </a:moveTo>
                  <a:lnTo>
                    <a:pt x="0" y="0"/>
                  </a:lnTo>
                  <a:lnTo>
                    <a:pt x="0" y="525437"/>
                  </a:lnTo>
                  <a:lnTo>
                    <a:pt x="5363083" y="525437"/>
                  </a:lnTo>
                  <a:lnTo>
                    <a:pt x="5363083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6369939" y="3154933"/>
            <a:ext cx="5454650" cy="3495040"/>
            <a:chOff x="6369939" y="3154933"/>
            <a:chExt cx="5454650" cy="3495040"/>
          </a:xfrm>
        </p:grpSpPr>
        <p:sp>
          <p:nvSpPr>
            <p:cNvPr id="26" name="object 26"/>
            <p:cNvSpPr/>
            <p:nvPr/>
          </p:nvSpPr>
          <p:spPr>
            <a:xfrm>
              <a:off x="6415024" y="3161283"/>
              <a:ext cx="736600" cy="3482340"/>
            </a:xfrm>
            <a:custGeom>
              <a:avLst/>
              <a:gdLst/>
              <a:ahLst/>
              <a:cxnLst/>
              <a:rect l="l" t="t" r="r" b="b"/>
              <a:pathLst>
                <a:path w="736600" h="3482340">
                  <a:moveTo>
                    <a:pt x="15239" y="0"/>
                  </a:moveTo>
                  <a:lnTo>
                    <a:pt x="49175" y="34591"/>
                  </a:lnTo>
                  <a:lnTo>
                    <a:pt x="82293" y="69679"/>
                  </a:lnTo>
                  <a:lnTo>
                    <a:pt x="114593" y="105251"/>
                  </a:lnTo>
                  <a:lnTo>
                    <a:pt x="146075" y="141295"/>
                  </a:lnTo>
                  <a:lnTo>
                    <a:pt x="176740" y="177798"/>
                  </a:lnTo>
                  <a:lnTo>
                    <a:pt x="206587" y="214749"/>
                  </a:lnTo>
                  <a:lnTo>
                    <a:pt x="235616" y="252136"/>
                  </a:lnTo>
                  <a:lnTo>
                    <a:pt x="263828" y="289946"/>
                  </a:lnTo>
                  <a:lnTo>
                    <a:pt x="291222" y="328167"/>
                  </a:lnTo>
                  <a:lnTo>
                    <a:pt x="317798" y="366788"/>
                  </a:lnTo>
                  <a:lnTo>
                    <a:pt x="343556" y="405795"/>
                  </a:lnTo>
                  <a:lnTo>
                    <a:pt x="368496" y="445178"/>
                  </a:lnTo>
                  <a:lnTo>
                    <a:pt x="392619" y="484924"/>
                  </a:lnTo>
                  <a:lnTo>
                    <a:pt x="415925" y="525020"/>
                  </a:lnTo>
                  <a:lnTo>
                    <a:pt x="438412" y="565455"/>
                  </a:lnTo>
                  <a:lnTo>
                    <a:pt x="460082" y="606217"/>
                  </a:lnTo>
                  <a:lnTo>
                    <a:pt x="480934" y="647294"/>
                  </a:lnTo>
                  <a:lnTo>
                    <a:pt x="500968" y="688673"/>
                  </a:lnTo>
                  <a:lnTo>
                    <a:pt x="520184" y="730342"/>
                  </a:lnTo>
                  <a:lnTo>
                    <a:pt x="538583" y="772289"/>
                  </a:lnTo>
                  <a:lnTo>
                    <a:pt x="556164" y="814503"/>
                  </a:lnTo>
                  <a:lnTo>
                    <a:pt x="572928" y="856971"/>
                  </a:lnTo>
                  <a:lnTo>
                    <a:pt x="588873" y="899681"/>
                  </a:lnTo>
                  <a:lnTo>
                    <a:pt x="604001" y="942620"/>
                  </a:lnTo>
                  <a:lnTo>
                    <a:pt x="618311" y="985778"/>
                  </a:lnTo>
                  <a:lnTo>
                    <a:pt x="631804" y="1029141"/>
                  </a:lnTo>
                  <a:lnTo>
                    <a:pt x="644478" y="1072697"/>
                  </a:lnTo>
                  <a:lnTo>
                    <a:pt x="656336" y="1116435"/>
                  </a:lnTo>
                  <a:lnTo>
                    <a:pt x="667375" y="1160343"/>
                  </a:lnTo>
                  <a:lnTo>
                    <a:pt x="677596" y="1204408"/>
                  </a:lnTo>
                  <a:lnTo>
                    <a:pt x="687000" y="1248618"/>
                  </a:lnTo>
                  <a:lnTo>
                    <a:pt x="695586" y="1292961"/>
                  </a:lnTo>
                  <a:lnTo>
                    <a:pt x="703355" y="1337425"/>
                  </a:lnTo>
                  <a:lnTo>
                    <a:pt x="710305" y="1381998"/>
                  </a:lnTo>
                  <a:lnTo>
                    <a:pt x="716438" y="1426668"/>
                  </a:lnTo>
                  <a:lnTo>
                    <a:pt x="721753" y="1471422"/>
                  </a:lnTo>
                  <a:lnTo>
                    <a:pt x="726251" y="1516249"/>
                  </a:lnTo>
                  <a:lnTo>
                    <a:pt x="729931" y="1561137"/>
                  </a:lnTo>
                  <a:lnTo>
                    <a:pt x="732793" y="1606073"/>
                  </a:lnTo>
                  <a:lnTo>
                    <a:pt x="734837" y="1651045"/>
                  </a:lnTo>
                  <a:lnTo>
                    <a:pt x="736064" y="1696042"/>
                  </a:lnTo>
                  <a:lnTo>
                    <a:pt x="736473" y="1741050"/>
                  </a:lnTo>
                  <a:lnTo>
                    <a:pt x="736064" y="1786059"/>
                  </a:lnTo>
                  <a:lnTo>
                    <a:pt x="734837" y="1831056"/>
                  </a:lnTo>
                  <a:lnTo>
                    <a:pt x="732793" y="1876028"/>
                  </a:lnTo>
                  <a:lnTo>
                    <a:pt x="729931" y="1920965"/>
                  </a:lnTo>
                  <a:lnTo>
                    <a:pt x="726251" y="1965852"/>
                  </a:lnTo>
                  <a:lnTo>
                    <a:pt x="721753" y="2010680"/>
                  </a:lnTo>
                  <a:lnTo>
                    <a:pt x="716438" y="2055435"/>
                  </a:lnTo>
                  <a:lnTo>
                    <a:pt x="710305" y="2100105"/>
                  </a:lnTo>
                  <a:lnTo>
                    <a:pt x="703355" y="2144678"/>
                  </a:lnTo>
                  <a:lnTo>
                    <a:pt x="695586" y="2189143"/>
                  </a:lnTo>
                  <a:lnTo>
                    <a:pt x="687000" y="2233487"/>
                  </a:lnTo>
                  <a:lnTo>
                    <a:pt x="677596" y="2277697"/>
                  </a:lnTo>
                  <a:lnTo>
                    <a:pt x="667375" y="2321763"/>
                  </a:lnTo>
                  <a:lnTo>
                    <a:pt x="656336" y="2365671"/>
                  </a:lnTo>
                  <a:lnTo>
                    <a:pt x="644478" y="2409410"/>
                  </a:lnTo>
                  <a:lnTo>
                    <a:pt x="631804" y="2452967"/>
                  </a:lnTo>
                  <a:lnTo>
                    <a:pt x="618311" y="2496331"/>
                  </a:lnTo>
                  <a:lnTo>
                    <a:pt x="604001" y="2539489"/>
                  </a:lnTo>
                  <a:lnTo>
                    <a:pt x="588873" y="2582430"/>
                  </a:lnTo>
                  <a:lnTo>
                    <a:pt x="572928" y="2625141"/>
                  </a:lnTo>
                  <a:lnTo>
                    <a:pt x="556164" y="2667610"/>
                  </a:lnTo>
                  <a:lnTo>
                    <a:pt x="538583" y="2709825"/>
                  </a:lnTo>
                  <a:lnTo>
                    <a:pt x="520184" y="2751773"/>
                  </a:lnTo>
                  <a:lnTo>
                    <a:pt x="500968" y="2793444"/>
                  </a:lnTo>
                  <a:lnTo>
                    <a:pt x="480934" y="2834824"/>
                  </a:lnTo>
                  <a:lnTo>
                    <a:pt x="460082" y="2875902"/>
                  </a:lnTo>
                  <a:lnTo>
                    <a:pt x="438412" y="2916665"/>
                  </a:lnTo>
                  <a:lnTo>
                    <a:pt x="415925" y="2957102"/>
                  </a:lnTo>
                  <a:lnTo>
                    <a:pt x="392619" y="2997200"/>
                  </a:lnTo>
                  <a:lnTo>
                    <a:pt x="368496" y="3036947"/>
                  </a:lnTo>
                  <a:lnTo>
                    <a:pt x="343556" y="3076332"/>
                  </a:lnTo>
                  <a:lnTo>
                    <a:pt x="317798" y="3115341"/>
                  </a:lnTo>
                  <a:lnTo>
                    <a:pt x="291222" y="3153963"/>
                  </a:lnTo>
                  <a:lnTo>
                    <a:pt x="263828" y="3192186"/>
                  </a:lnTo>
                  <a:lnTo>
                    <a:pt x="235616" y="3229998"/>
                  </a:lnTo>
                  <a:lnTo>
                    <a:pt x="206587" y="3267387"/>
                  </a:lnTo>
                  <a:lnTo>
                    <a:pt x="176740" y="3304340"/>
                  </a:lnTo>
                  <a:lnTo>
                    <a:pt x="146075" y="3340845"/>
                  </a:lnTo>
                  <a:lnTo>
                    <a:pt x="114593" y="3376891"/>
                  </a:lnTo>
                  <a:lnTo>
                    <a:pt x="82293" y="3412465"/>
                  </a:lnTo>
                  <a:lnTo>
                    <a:pt x="49175" y="3447555"/>
                  </a:lnTo>
                  <a:lnTo>
                    <a:pt x="15239" y="3482149"/>
                  </a:lnTo>
                  <a:lnTo>
                    <a:pt x="0" y="3466858"/>
                  </a:lnTo>
                  <a:lnTo>
                    <a:pt x="34035" y="3432152"/>
                  </a:lnTo>
                  <a:lnTo>
                    <a:pt x="67241" y="3396942"/>
                  </a:lnTo>
                  <a:lnTo>
                    <a:pt x="99616" y="3361241"/>
                  </a:lnTo>
                  <a:lnTo>
                    <a:pt x="131161" y="3325062"/>
                  </a:lnTo>
                  <a:lnTo>
                    <a:pt x="161876" y="3288416"/>
                  </a:lnTo>
                  <a:lnTo>
                    <a:pt x="191761" y="3251317"/>
                  </a:lnTo>
                  <a:lnTo>
                    <a:pt x="220816" y="3213777"/>
                  </a:lnTo>
                  <a:lnTo>
                    <a:pt x="249040" y="3175808"/>
                  </a:lnTo>
                  <a:lnTo>
                    <a:pt x="276435" y="3137423"/>
                  </a:lnTo>
                  <a:lnTo>
                    <a:pt x="302999" y="3098633"/>
                  </a:lnTo>
                  <a:lnTo>
                    <a:pt x="328734" y="3059453"/>
                  </a:lnTo>
                  <a:lnTo>
                    <a:pt x="353638" y="3019893"/>
                  </a:lnTo>
                  <a:lnTo>
                    <a:pt x="377712" y="2979966"/>
                  </a:lnTo>
                  <a:lnTo>
                    <a:pt x="400955" y="2939685"/>
                  </a:lnTo>
                  <a:lnTo>
                    <a:pt x="423369" y="2899063"/>
                  </a:lnTo>
                  <a:lnTo>
                    <a:pt x="444953" y="2858111"/>
                  </a:lnTo>
                  <a:lnTo>
                    <a:pt x="465706" y="2816842"/>
                  </a:lnTo>
                  <a:lnTo>
                    <a:pt x="485629" y="2775269"/>
                  </a:lnTo>
                  <a:lnTo>
                    <a:pt x="504722" y="2733403"/>
                  </a:lnTo>
                  <a:lnTo>
                    <a:pt x="522985" y="2691258"/>
                  </a:lnTo>
                  <a:lnTo>
                    <a:pt x="540418" y="2648846"/>
                  </a:lnTo>
                  <a:lnTo>
                    <a:pt x="557021" y="2606179"/>
                  </a:lnTo>
                  <a:lnTo>
                    <a:pt x="572794" y="2563270"/>
                  </a:lnTo>
                  <a:lnTo>
                    <a:pt x="587736" y="2520130"/>
                  </a:lnTo>
                  <a:lnTo>
                    <a:pt x="601848" y="2476773"/>
                  </a:lnTo>
                  <a:lnTo>
                    <a:pt x="615131" y="2433211"/>
                  </a:lnTo>
                  <a:lnTo>
                    <a:pt x="627583" y="2389457"/>
                  </a:lnTo>
                  <a:lnTo>
                    <a:pt x="639205" y="2345522"/>
                  </a:lnTo>
                  <a:lnTo>
                    <a:pt x="649996" y="2301420"/>
                  </a:lnTo>
                  <a:lnTo>
                    <a:pt x="659958" y="2257162"/>
                  </a:lnTo>
                  <a:lnTo>
                    <a:pt x="669089" y="2212761"/>
                  </a:lnTo>
                  <a:lnTo>
                    <a:pt x="677391" y="2168229"/>
                  </a:lnTo>
                  <a:lnTo>
                    <a:pt x="684862" y="2123580"/>
                  </a:lnTo>
                  <a:lnTo>
                    <a:pt x="691503" y="2078825"/>
                  </a:lnTo>
                  <a:lnTo>
                    <a:pt x="697314" y="2033977"/>
                  </a:lnTo>
                  <a:lnTo>
                    <a:pt x="702295" y="1989047"/>
                  </a:lnTo>
                  <a:lnTo>
                    <a:pt x="706446" y="1944050"/>
                  </a:lnTo>
                  <a:lnTo>
                    <a:pt x="709766" y="1898997"/>
                  </a:lnTo>
                  <a:lnTo>
                    <a:pt x="712257" y="1853900"/>
                  </a:lnTo>
                  <a:lnTo>
                    <a:pt x="713917" y="1808772"/>
                  </a:lnTo>
                  <a:lnTo>
                    <a:pt x="714747" y="1763625"/>
                  </a:lnTo>
                  <a:lnTo>
                    <a:pt x="714747" y="1718472"/>
                  </a:lnTo>
                  <a:lnTo>
                    <a:pt x="713917" y="1673326"/>
                  </a:lnTo>
                  <a:lnTo>
                    <a:pt x="712257" y="1628198"/>
                  </a:lnTo>
                  <a:lnTo>
                    <a:pt x="709766" y="1583101"/>
                  </a:lnTo>
                  <a:lnTo>
                    <a:pt x="706446" y="1538048"/>
                  </a:lnTo>
                  <a:lnTo>
                    <a:pt x="702295" y="1493050"/>
                  </a:lnTo>
                  <a:lnTo>
                    <a:pt x="697314" y="1448121"/>
                  </a:lnTo>
                  <a:lnTo>
                    <a:pt x="691503" y="1403273"/>
                  </a:lnTo>
                  <a:lnTo>
                    <a:pt x="684862" y="1358518"/>
                  </a:lnTo>
                  <a:lnTo>
                    <a:pt x="677391" y="1313868"/>
                  </a:lnTo>
                  <a:lnTo>
                    <a:pt x="669089" y="1269337"/>
                  </a:lnTo>
                  <a:lnTo>
                    <a:pt x="659958" y="1224936"/>
                  </a:lnTo>
                  <a:lnTo>
                    <a:pt x="649996" y="1180678"/>
                  </a:lnTo>
                  <a:lnTo>
                    <a:pt x="639205" y="1136576"/>
                  </a:lnTo>
                  <a:lnTo>
                    <a:pt x="627583" y="1092641"/>
                  </a:lnTo>
                  <a:lnTo>
                    <a:pt x="615131" y="1048886"/>
                  </a:lnTo>
                  <a:lnTo>
                    <a:pt x="601848" y="1005324"/>
                  </a:lnTo>
                  <a:lnTo>
                    <a:pt x="587736" y="961967"/>
                  </a:lnTo>
                  <a:lnTo>
                    <a:pt x="572794" y="918828"/>
                  </a:lnTo>
                  <a:lnTo>
                    <a:pt x="557021" y="875919"/>
                  </a:lnTo>
                  <a:lnTo>
                    <a:pt x="540418" y="833252"/>
                  </a:lnTo>
                  <a:lnTo>
                    <a:pt x="522985" y="790839"/>
                  </a:lnTo>
                  <a:lnTo>
                    <a:pt x="504722" y="748694"/>
                  </a:lnTo>
                  <a:lnTo>
                    <a:pt x="485629" y="706829"/>
                  </a:lnTo>
                  <a:lnTo>
                    <a:pt x="465706" y="665255"/>
                  </a:lnTo>
                  <a:lnTo>
                    <a:pt x="444953" y="623987"/>
                  </a:lnTo>
                  <a:lnTo>
                    <a:pt x="423369" y="583035"/>
                  </a:lnTo>
                  <a:lnTo>
                    <a:pt x="400955" y="542412"/>
                  </a:lnTo>
                  <a:lnTo>
                    <a:pt x="377712" y="502131"/>
                  </a:lnTo>
                  <a:lnTo>
                    <a:pt x="353638" y="462205"/>
                  </a:lnTo>
                  <a:lnTo>
                    <a:pt x="328734" y="422645"/>
                  </a:lnTo>
                  <a:lnTo>
                    <a:pt x="302999" y="383464"/>
                  </a:lnTo>
                  <a:lnTo>
                    <a:pt x="276435" y="344675"/>
                  </a:lnTo>
                  <a:lnTo>
                    <a:pt x="249040" y="306290"/>
                  </a:lnTo>
                  <a:lnTo>
                    <a:pt x="220816" y="268321"/>
                  </a:lnTo>
                  <a:lnTo>
                    <a:pt x="191761" y="230780"/>
                  </a:lnTo>
                  <a:lnTo>
                    <a:pt x="161876" y="193681"/>
                  </a:lnTo>
                  <a:lnTo>
                    <a:pt x="131161" y="157036"/>
                  </a:lnTo>
                  <a:lnTo>
                    <a:pt x="99616" y="120857"/>
                  </a:lnTo>
                  <a:lnTo>
                    <a:pt x="67241" y="85156"/>
                  </a:lnTo>
                  <a:lnTo>
                    <a:pt x="34035" y="49946"/>
                  </a:lnTo>
                  <a:lnTo>
                    <a:pt x="0" y="15239"/>
                  </a:lnTo>
                  <a:lnTo>
                    <a:pt x="15239" y="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727825" y="3333267"/>
              <a:ext cx="5096510" cy="562610"/>
            </a:xfrm>
            <a:custGeom>
              <a:avLst/>
              <a:gdLst/>
              <a:ahLst/>
              <a:cxnLst/>
              <a:rect l="l" t="t" r="r" b="b"/>
              <a:pathLst>
                <a:path w="5096509" h="562610">
                  <a:moveTo>
                    <a:pt x="5096383" y="0"/>
                  </a:moveTo>
                  <a:lnTo>
                    <a:pt x="0" y="0"/>
                  </a:lnTo>
                  <a:lnTo>
                    <a:pt x="0" y="562457"/>
                  </a:lnTo>
                  <a:lnTo>
                    <a:pt x="5096383" y="562457"/>
                  </a:lnTo>
                  <a:lnTo>
                    <a:pt x="5096383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76289" y="3263010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351536" y="0"/>
                  </a:moveTo>
                  <a:lnTo>
                    <a:pt x="303827" y="3208"/>
                  </a:lnTo>
                  <a:lnTo>
                    <a:pt x="258071" y="12554"/>
                  </a:lnTo>
                  <a:lnTo>
                    <a:pt x="214687" y="27620"/>
                  </a:lnTo>
                  <a:lnTo>
                    <a:pt x="174093" y="47987"/>
                  </a:lnTo>
                  <a:lnTo>
                    <a:pt x="136707" y="73236"/>
                  </a:lnTo>
                  <a:lnTo>
                    <a:pt x="102949" y="102949"/>
                  </a:lnTo>
                  <a:lnTo>
                    <a:pt x="73236" y="136707"/>
                  </a:lnTo>
                  <a:lnTo>
                    <a:pt x="47987" y="174093"/>
                  </a:lnTo>
                  <a:lnTo>
                    <a:pt x="27620" y="214687"/>
                  </a:lnTo>
                  <a:lnTo>
                    <a:pt x="12554" y="258071"/>
                  </a:lnTo>
                  <a:lnTo>
                    <a:pt x="3208" y="303827"/>
                  </a:lnTo>
                  <a:lnTo>
                    <a:pt x="0" y="351536"/>
                  </a:lnTo>
                  <a:lnTo>
                    <a:pt x="3208" y="399244"/>
                  </a:lnTo>
                  <a:lnTo>
                    <a:pt x="12554" y="445000"/>
                  </a:lnTo>
                  <a:lnTo>
                    <a:pt x="27620" y="488384"/>
                  </a:lnTo>
                  <a:lnTo>
                    <a:pt x="47987" y="528978"/>
                  </a:lnTo>
                  <a:lnTo>
                    <a:pt x="73236" y="566364"/>
                  </a:lnTo>
                  <a:lnTo>
                    <a:pt x="102949" y="600122"/>
                  </a:lnTo>
                  <a:lnTo>
                    <a:pt x="136707" y="629835"/>
                  </a:lnTo>
                  <a:lnTo>
                    <a:pt x="174093" y="655084"/>
                  </a:lnTo>
                  <a:lnTo>
                    <a:pt x="214687" y="675451"/>
                  </a:lnTo>
                  <a:lnTo>
                    <a:pt x="258071" y="690517"/>
                  </a:lnTo>
                  <a:lnTo>
                    <a:pt x="303827" y="699863"/>
                  </a:lnTo>
                  <a:lnTo>
                    <a:pt x="351536" y="703071"/>
                  </a:lnTo>
                  <a:lnTo>
                    <a:pt x="399218" y="699863"/>
                  </a:lnTo>
                  <a:lnTo>
                    <a:pt x="444956" y="690517"/>
                  </a:lnTo>
                  <a:lnTo>
                    <a:pt x="488330" y="675451"/>
                  </a:lnTo>
                  <a:lnTo>
                    <a:pt x="528922" y="655084"/>
                  </a:lnTo>
                  <a:lnTo>
                    <a:pt x="566310" y="629835"/>
                  </a:lnTo>
                  <a:lnTo>
                    <a:pt x="600075" y="600122"/>
                  </a:lnTo>
                  <a:lnTo>
                    <a:pt x="629797" y="566364"/>
                  </a:lnTo>
                  <a:lnTo>
                    <a:pt x="655056" y="528978"/>
                  </a:lnTo>
                  <a:lnTo>
                    <a:pt x="675433" y="488384"/>
                  </a:lnTo>
                  <a:lnTo>
                    <a:pt x="690508" y="445000"/>
                  </a:lnTo>
                  <a:lnTo>
                    <a:pt x="699861" y="399244"/>
                  </a:lnTo>
                  <a:lnTo>
                    <a:pt x="703071" y="351536"/>
                  </a:lnTo>
                  <a:lnTo>
                    <a:pt x="699861" y="303827"/>
                  </a:lnTo>
                  <a:lnTo>
                    <a:pt x="690508" y="258071"/>
                  </a:lnTo>
                  <a:lnTo>
                    <a:pt x="675433" y="214687"/>
                  </a:lnTo>
                  <a:lnTo>
                    <a:pt x="655056" y="174093"/>
                  </a:lnTo>
                  <a:lnTo>
                    <a:pt x="629797" y="136707"/>
                  </a:lnTo>
                  <a:lnTo>
                    <a:pt x="600075" y="102949"/>
                  </a:lnTo>
                  <a:lnTo>
                    <a:pt x="566310" y="73236"/>
                  </a:lnTo>
                  <a:lnTo>
                    <a:pt x="528922" y="47987"/>
                  </a:lnTo>
                  <a:lnTo>
                    <a:pt x="488330" y="27620"/>
                  </a:lnTo>
                  <a:lnTo>
                    <a:pt x="444956" y="12554"/>
                  </a:lnTo>
                  <a:lnTo>
                    <a:pt x="399218" y="3208"/>
                  </a:lnTo>
                  <a:lnTo>
                    <a:pt x="3515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376289" y="3263010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0" y="351536"/>
                  </a:moveTo>
                  <a:lnTo>
                    <a:pt x="3208" y="303827"/>
                  </a:lnTo>
                  <a:lnTo>
                    <a:pt x="12554" y="258071"/>
                  </a:lnTo>
                  <a:lnTo>
                    <a:pt x="27620" y="214687"/>
                  </a:lnTo>
                  <a:lnTo>
                    <a:pt x="47987" y="174093"/>
                  </a:lnTo>
                  <a:lnTo>
                    <a:pt x="73236" y="136707"/>
                  </a:lnTo>
                  <a:lnTo>
                    <a:pt x="102949" y="102949"/>
                  </a:lnTo>
                  <a:lnTo>
                    <a:pt x="136707" y="73236"/>
                  </a:lnTo>
                  <a:lnTo>
                    <a:pt x="174093" y="47987"/>
                  </a:lnTo>
                  <a:lnTo>
                    <a:pt x="214687" y="27620"/>
                  </a:lnTo>
                  <a:lnTo>
                    <a:pt x="258071" y="12554"/>
                  </a:lnTo>
                  <a:lnTo>
                    <a:pt x="303827" y="3208"/>
                  </a:lnTo>
                  <a:lnTo>
                    <a:pt x="351536" y="0"/>
                  </a:lnTo>
                  <a:lnTo>
                    <a:pt x="399218" y="3208"/>
                  </a:lnTo>
                  <a:lnTo>
                    <a:pt x="444956" y="12554"/>
                  </a:lnTo>
                  <a:lnTo>
                    <a:pt x="488330" y="27620"/>
                  </a:lnTo>
                  <a:lnTo>
                    <a:pt x="528922" y="47987"/>
                  </a:lnTo>
                  <a:lnTo>
                    <a:pt x="566310" y="73236"/>
                  </a:lnTo>
                  <a:lnTo>
                    <a:pt x="600075" y="102949"/>
                  </a:lnTo>
                  <a:lnTo>
                    <a:pt x="629797" y="136707"/>
                  </a:lnTo>
                  <a:lnTo>
                    <a:pt x="655056" y="174093"/>
                  </a:lnTo>
                  <a:lnTo>
                    <a:pt x="675433" y="214687"/>
                  </a:lnTo>
                  <a:lnTo>
                    <a:pt x="690508" y="258071"/>
                  </a:lnTo>
                  <a:lnTo>
                    <a:pt x="699861" y="303827"/>
                  </a:lnTo>
                  <a:lnTo>
                    <a:pt x="703071" y="351536"/>
                  </a:lnTo>
                  <a:lnTo>
                    <a:pt x="699861" y="399244"/>
                  </a:lnTo>
                  <a:lnTo>
                    <a:pt x="690508" y="445000"/>
                  </a:lnTo>
                  <a:lnTo>
                    <a:pt x="675433" y="488384"/>
                  </a:lnTo>
                  <a:lnTo>
                    <a:pt x="655056" y="528978"/>
                  </a:lnTo>
                  <a:lnTo>
                    <a:pt x="629797" y="566364"/>
                  </a:lnTo>
                  <a:lnTo>
                    <a:pt x="600075" y="600122"/>
                  </a:lnTo>
                  <a:lnTo>
                    <a:pt x="566310" y="629835"/>
                  </a:lnTo>
                  <a:lnTo>
                    <a:pt x="528922" y="655084"/>
                  </a:lnTo>
                  <a:lnTo>
                    <a:pt x="488330" y="675451"/>
                  </a:lnTo>
                  <a:lnTo>
                    <a:pt x="444956" y="690517"/>
                  </a:lnTo>
                  <a:lnTo>
                    <a:pt x="399218" y="699863"/>
                  </a:lnTo>
                  <a:lnTo>
                    <a:pt x="351536" y="703071"/>
                  </a:lnTo>
                  <a:lnTo>
                    <a:pt x="303827" y="699863"/>
                  </a:lnTo>
                  <a:lnTo>
                    <a:pt x="258071" y="690517"/>
                  </a:lnTo>
                  <a:lnTo>
                    <a:pt x="214687" y="675451"/>
                  </a:lnTo>
                  <a:lnTo>
                    <a:pt x="174093" y="655084"/>
                  </a:lnTo>
                  <a:lnTo>
                    <a:pt x="136707" y="629835"/>
                  </a:lnTo>
                  <a:lnTo>
                    <a:pt x="102949" y="600122"/>
                  </a:lnTo>
                  <a:lnTo>
                    <a:pt x="73236" y="566364"/>
                  </a:lnTo>
                  <a:lnTo>
                    <a:pt x="47987" y="528978"/>
                  </a:lnTo>
                  <a:lnTo>
                    <a:pt x="27620" y="488384"/>
                  </a:lnTo>
                  <a:lnTo>
                    <a:pt x="12554" y="445000"/>
                  </a:lnTo>
                  <a:lnTo>
                    <a:pt x="3208" y="399244"/>
                  </a:lnTo>
                  <a:lnTo>
                    <a:pt x="0" y="351536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050278" y="4177182"/>
              <a:ext cx="4773930" cy="562610"/>
            </a:xfrm>
            <a:custGeom>
              <a:avLst/>
              <a:gdLst/>
              <a:ahLst/>
              <a:cxnLst/>
              <a:rect l="l" t="t" r="r" b="b"/>
              <a:pathLst>
                <a:path w="4773930" h="562610">
                  <a:moveTo>
                    <a:pt x="4773930" y="0"/>
                  </a:moveTo>
                  <a:lnTo>
                    <a:pt x="0" y="0"/>
                  </a:lnTo>
                  <a:lnTo>
                    <a:pt x="0" y="562457"/>
                  </a:lnTo>
                  <a:lnTo>
                    <a:pt x="4773930" y="562457"/>
                  </a:lnTo>
                  <a:lnTo>
                    <a:pt x="4773930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7484744" y="4291710"/>
            <a:ext cx="309308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Mean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Bonus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**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692392" y="4100448"/>
            <a:ext cx="5132070" cy="1483360"/>
            <a:chOff x="6692392" y="4100448"/>
            <a:chExt cx="5132070" cy="1483360"/>
          </a:xfrm>
        </p:grpSpPr>
        <p:sp>
          <p:nvSpPr>
            <p:cNvPr id="33" name="object 33"/>
            <p:cNvSpPr/>
            <p:nvPr/>
          </p:nvSpPr>
          <p:spPr>
            <a:xfrm>
              <a:off x="6698742" y="4106798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351535" y="0"/>
                  </a:moveTo>
                  <a:lnTo>
                    <a:pt x="303827" y="3208"/>
                  </a:lnTo>
                  <a:lnTo>
                    <a:pt x="258071" y="12554"/>
                  </a:lnTo>
                  <a:lnTo>
                    <a:pt x="214687" y="27620"/>
                  </a:lnTo>
                  <a:lnTo>
                    <a:pt x="174093" y="47987"/>
                  </a:lnTo>
                  <a:lnTo>
                    <a:pt x="136707" y="73236"/>
                  </a:lnTo>
                  <a:lnTo>
                    <a:pt x="102949" y="102949"/>
                  </a:lnTo>
                  <a:lnTo>
                    <a:pt x="73236" y="136707"/>
                  </a:lnTo>
                  <a:lnTo>
                    <a:pt x="47987" y="174093"/>
                  </a:lnTo>
                  <a:lnTo>
                    <a:pt x="27620" y="214687"/>
                  </a:lnTo>
                  <a:lnTo>
                    <a:pt x="12554" y="258071"/>
                  </a:lnTo>
                  <a:lnTo>
                    <a:pt x="3208" y="303827"/>
                  </a:lnTo>
                  <a:lnTo>
                    <a:pt x="0" y="351536"/>
                  </a:lnTo>
                  <a:lnTo>
                    <a:pt x="3208" y="399244"/>
                  </a:lnTo>
                  <a:lnTo>
                    <a:pt x="12554" y="445000"/>
                  </a:lnTo>
                  <a:lnTo>
                    <a:pt x="27620" y="488384"/>
                  </a:lnTo>
                  <a:lnTo>
                    <a:pt x="47987" y="528978"/>
                  </a:lnTo>
                  <a:lnTo>
                    <a:pt x="73236" y="566364"/>
                  </a:lnTo>
                  <a:lnTo>
                    <a:pt x="102949" y="600122"/>
                  </a:lnTo>
                  <a:lnTo>
                    <a:pt x="136707" y="629835"/>
                  </a:lnTo>
                  <a:lnTo>
                    <a:pt x="174093" y="655084"/>
                  </a:lnTo>
                  <a:lnTo>
                    <a:pt x="214687" y="675451"/>
                  </a:lnTo>
                  <a:lnTo>
                    <a:pt x="258071" y="690517"/>
                  </a:lnTo>
                  <a:lnTo>
                    <a:pt x="303827" y="699863"/>
                  </a:lnTo>
                  <a:lnTo>
                    <a:pt x="351535" y="703071"/>
                  </a:lnTo>
                  <a:lnTo>
                    <a:pt x="399218" y="699863"/>
                  </a:lnTo>
                  <a:lnTo>
                    <a:pt x="444956" y="690517"/>
                  </a:lnTo>
                  <a:lnTo>
                    <a:pt x="488330" y="675451"/>
                  </a:lnTo>
                  <a:lnTo>
                    <a:pt x="528922" y="655084"/>
                  </a:lnTo>
                  <a:lnTo>
                    <a:pt x="566310" y="629835"/>
                  </a:lnTo>
                  <a:lnTo>
                    <a:pt x="600075" y="600122"/>
                  </a:lnTo>
                  <a:lnTo>
                    <a:pt x="629797" y="566364"/>
                  </a:lnTo>
                  <a:lnTo>
                    <a:pt x="655056" y="528978"/>
                  </a:lnTo>
                  <a:lnTo>
                    <a:pt x="675433" y="488384"/>
                  </a:lnTo>
                  <a:lnTo>
                    <a:pt x="690508" y="445000"/>
                  </a:lnTo>
                  <a:lnTo>
                    <a:pt x="699861" y="399244"/>
                  </a:lnTo>
                  <a:lnTo>
                    <a:pt x="703072" y="351536"/>
                  </a:lnTo>
                  <a:lnTo>
                    <a:pt x="699861" y="303827"/>
                  </a:lnTo>
                  <a:lnTo>
                    <a:pt x="690508" y="258071"/>
                  </a:lnTo>
                  <a:lnTo>
                    <a:pt x="675433" y="214687"/>
                  </a:lnTo>
                  <a:lnTo>
                    <a:pt x="655056" y="174093"/>
                  </a:lnTo>
                  <a:lnTo>
                    <a:pt x="629797" y="136707"/>
                  </a:lnTo>
                  <a:lnTo>
                    <a:pt x="600075" y="102949"/>
                  </a:lnTo>
                  <a:lnTo>
                    <a:pt x="566310" y="73236"/>
                  </a:lnTo>
                  <a:lnTo>
                    <a:pt x="528922" y="47987"/>
                  </a:lnTo>
                  <a:lnTo>
                    <a:pt x="488330" y="27620"/>
                  </a:lnTo>
                  <a:lnTo>
                    <a:pt x="444956" y="12554"/>
                  </a:lnTo>
                  <a:lnTo>
                    <a:pt x="399218" y="3208"/>
                  </a:lnTo>
                  <a:lnTo>
                    <a:pt x="351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698742" y="4106798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0" y="351536"/>
                  </a:moveTo>
                  <a:lnTo>
                    <a:pt x="3208" y="303827"/>
                  </a:lnTo>
                  <a:lnTo>
                    <a:pt x="12554" y="258071"/>
                  </a:lnTo>
                  <a:lnTo>
                    <a:pt x="27620" y="214687"/>
                  </a:lnTo>
                  <a:lnTo>
                    <a:pt x="47987" y="174093"/>
                  </a:lnTo>
                  <a:lnTo>
                    <a:pt x="73236" y="136707"/>
                  </a:lnTo>
                  <a:lnTo>
                    <a:pt x="102949" y="102949"/>
                  </a:lnTo>
                  <a:lnTo>
                    <a:pt x="136707" y="73236"/>
                  </a:lnTo>
                  <a:lnTo>
                    <a:pt x="174093" y="47987"/>
                  </a:lnTo>
                  <a:lnTo>
                    <a:pt x="214687" y="27620"/>
                  </a:lnTo>
                  <a:lnTo>
                    <a:pt x="258071" y="12554"/>
                  </a:lnTo>
                  <a:lnTo>
                    <a:pt x="303827" y="3208"/>
                  </a:lnTo>
                  <a:lnTo>
                    <a:pt x="351535" y="0"/>
                  </a:lnTo>
                  <a:lnTo>
                    <a:pt x="399218" y="3208"/>
                  </a:lnTo>
                  <a:lnTo>
                    <a:pt x="444956" y="12554"/>
                  </a:lnTo>
                  <a:lnTo>
                    <a:pt x="488330" y="27620"/>
                  </a:lnTo>
                  <a:lnTo>
                    <a:pt x="528922" y="47987"/>
                  </a:lnTo>
                  <a:lnTo>
                    <a:pt x="566310" y="73236"/>
                  </a:lnTo>
                  <a:lnTo>
                    <a:pt x="600075" y="102949"/>
                  </a:lnTo>
                  <a:lnTo>
                    <a:pt x="629797" y="136707"/>
                  </a:lnTo>
                  <a:lnTo>
                    <a:pt x="655056" y="174093"/>
                  </a:lnTo>
                  <a:lnTo>
                    <a:pt x="675433" y="214687"/>
                  </a:lnTo>
                  <a:lnTo>
                    <a:pt x="690508" y="258071"/>
                  </a:lnTo>
                  <a:lnTo>
                    <a:pt x="699861" y="303827"/>
                  </a:lnTo>
                  <a:lnTo>
                    <a:pt x="703072" y="351536"/>
                  </a:lnTo>
                  <a:lnTo>
                    <a:pt x="699861" y="399244"/>
                  </a:lnTo>
                  <a:lnTo>
                    <a:pt x="690508" y="445000"/>
                  </a:lnTo>
                  <a:lnTo>
                    <a:pt x="675433" y="488384"/>
                  </a:lnTo>
                  <a:lnTo>
                    <a:pt x="655056" y="528978"/>
                  </a:lnTo>
                  <a:lnTo>
                    <a:pt x="629797" y="566364"/>
                  </a:lnTo>
                  <a:lnTo>
                    <a:pt x="600075" y="600122"/>
                  </a:lnTo>
                  <a:lnTo>
                    <a:pt x="566310" y="629835"/>
                  </a:lnTo>
                  <a:lnTo>
                    <a:pt x="528922" y="655084"/>
                  </a:lnTo>
                  <a:lnTo>
                    <a:pt x="488330" y="675451"/>
                  </a:lnTo>
                  <a:lnTo>
                    <a:pt x="444956" y="690517"/>
                  </a:lnTo>
                  <a:lnTo>
                    <a:pt x="399218" y="699863"/>
                  </a:lnTo>
                  <a:lnTo>
                    <a:pt x="351535" y="703071"/>
                  </a:lnTo>
                  <a:lnTo>
                    <a:pt x="303827" y="699863"/>
                  </a:lnTo>
                  <a:lnTo>
                    <a:pt x="258071" y="690517"/>
                  </a:lnTo>
                  <a:lnTo>
                    <a:pt x="214687" y="675451"/>
                  </a:lnTo>
                  <a:lnTo>
                    <a:pt x="174093" y="655084"/>
                  </a:lnTo>
                  <a:lnTo>
                    <a:pt x="136707" y="629835"/>
                  </a:lnTo>
                  <a:lnTo>
                    <a:pt x="102949" y="600122"/>
                  </a:lnTo>
                  <a:lnTo>
                    <a:pt x="73236" y="566364"/>
                  </a:lnTo>
                  <a:lnTo>
                    <a:pt x="47987" y="528978"/>
                  </a:lnTo>
                  <a:lnTo>
                    <a:pt x="27620" y="488384"/>
                  </a:lnTo>
                  <a:lnTo>
                    <a:pt x="12554" y="445000"/>
                  </a:lnTo>
                  <a:lnTo>
                    <a:pt x="3208" y="399244"/>
                  </a:lnTo>
                  <a:lnTo>
                    <a:pt x="0" y="351536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050278" y="5020970"/>
              <a:ext cx="4773930" cy="562610"/>
            </a:xfrm>
            <a:custGeom>
              <a:avLst/>
              <a:gdLst/>
              <a:ahLst/>
              <a:cxnLst/>
              <a:rect l="l" t="t" r="r" b="b"/>
              <a:pathLst>
                <a:path w="4773930" h="562610">
                  <a:moveTo>
                    <a:pt x="4773930" y="0"/>
                  </a:moveTo>
                  <a:lnTo>
                    <a:pt x="0" y="0"/>
                  </a:lnTo>
                  <a:lnTo>
                    <a:pt x="0" y="562457"/>
                  </a:lnTo>
                  <a:lnTo>
                    <a:pt x="4773930" y="562457"/>
                  </a:lnTo>
                  <a:lnTo>
                    <a:pt x="4773930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7484744" y="5135626"/>
            <a:ext cx="4135754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Median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Temporary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Hourly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Gap*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692392" y="4944236"/>
            <a:ext cx="5132070" cy="1483360"/>
            <a:chOff x="6692392" y="4944236"/>
            <a:chExt cx="5132070" cy="1483360"/>
          </a:xfrm>
        </p:grpSpPr>
        <p:sp>
          <p:nvSpPr>
            <p:cNvPr id="38" name="object 38"/>
            <p:cNvSpPr/>
            <p:nvPr/>
          </p:nvSpPr>
          <p:spPr>
            <a:xfrm>
              <a:off x="6698742" y="4950586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351535" y="0"/>
                  </a:moveTo>
                  <a:lnTo>
                    <a:pt x="303827" y="3210"/>
                  </a:lnTo>
                  <a:lnTo>
                    <a:pt x="258071" y="12563"/>
                  </a:lnTo>
                  <a:lnTo>
                    <a:pt x="214687" y="27638"/>
                  </a:lnTo>
                  <a:lnTo>
                    <a:pt x="174093" y="48015"/>
                  </a:lnTo>
                  <a:lnTo>
                    <a:pt x="136707" y="73274"/>
                  </a:lnTo>
                  <a:lnTo>
                    <a:pt x="102949" y="102997"/>
                  </a:lnTo>
                  <a:lnTo>
                    <a:pt x="73236" y="136761"/>
                  </a:lnTo>
                  <a:lnTo>
                    <a:pt x="47987" y="174149"/>
                  </a:lnTo>
                  <a:lnTo>
                    <a:pt x="27620" y="214741"/>
                  </a:lnTo>
                  <a:lnTo>
                    <a:pt x="12554" y="258115"/>
                  </a:lnTo>
                  <a:lnTo>
                    <a:pt x="3208" y="303853"/>
                  </a:lnTo>
                  <a:lnTo>
                    <a:pt x="0" y="351535"/>
                  </a:lnTo>
                  <a:lnTo>
                    <a:pt x="3208" y="399245"/>
                  </a:lnTo>
                  <a:lnTo>
                    <a:pt x="12554" y="445004"/>
                  </a:lnTo>
                  <a:lnTo>
                    <a:pt x="27620" y="488392"/>
                  </a:lnTo>
                  <a:lnTo>
                    <a:pt x="47987" y="528991"/>
                  </a:lnTo>
                  <a:lnTo>
                    <a:pt x="73236" y="566383"/>
                  </a:lnTo>
                  <a:lnTo>
                    <a:pt x="102949" y="600148"/>
                  </a:lnTo>
                  <a:lnTo>
                    <a:pt x="136707" y="629867"/>
                  </a:lnTo>
                  <a:lnTo>
                    <a:pt x="174093" y="655122"/>
                  </a:lnTo>
                  <a:lnTo>
                    <a:pt x="214687" y="675494"/>
                  </a:lnTo>
                  <a:lnTo>
                    <a:pt x="258071" y="690564"/>
                  </a:lnTo>
                  <a:lnTo>
                    <a:pt x="303827" y="699913"/>
                  </a:lnTo>
                  <a:lnTo>
                    <a:pt x="351535" y="703122"/>
                  </a:lnTo>
                  <a:lnTo>
                    <a:pt x="399218" y="699913"/>
                  </a:lnTo>
                  <a:lnTo>
                    <a:pt x="444956" y="690564"/>
                  </a:lnTo>
                  <a:lnTo>
                    <a:pt x="488330" y="675494"/>
                  </a:lnTo>
                  <a:lnTo>
                    <a:pt x="528922" y="655122"/>
                  </a:lnTo>
                  <a:lnTo>
                    <a:pt x="566310" y="629867"/>
                  </a:lnTo>
                  <a:lnTo>
                    <a:pt x="600075" y="600148"/>
                  </a:lnTo>
                  <a:lnTo>
                    <a:pt x="629797" y="566383"/>
                  </a:lnTo>
                  <a:lnTo>
                    <a:pt x="655056" y="528991"/>
                  </a:lnTo>
                  <a:lnTo>
                    <a:pt x="675433" y="488392"/>
                  </a:lnTo>
                  <a:lnTo>
                    <a:pt x="690508" y="445004"/>
                  </a:lnTo>
                  <a:lnTo>
                    <a:pt x="699861" y="399245"/>
                  </a:lnTo>
                  <a:lnTo>
                    <a:pt x="703072" y="351535"/>
                  </a:lnTo>
                  <a:lnTo>
                    <a:pt x="699861" y="303853"/>
                  </a:lnTo>
                  <a:lnTo>
                    <a:pt x="690508" y="258115"/>
                  </a:lnTo>
                  <a:lnTo>
                    <a:pt x="675433" y="214741"/>
                  </a:lnTo>
                  <a:lnTo>
                    <a:pt x="655056" y="174149"/>
                  </a:lnTo>
                  <a:lnTo>
                    <a:pt x="629797" y="136761"/>
                  </a:lnTo>
                  <a:lnTo>
                    <a:pt x="600075" y="102997"/>
                  </a:lnTo>
                  <a:lnTo>
                    <a:pt x="566310" y="73274"/>
                  </a:lnTo>
                  <a:lnTo>
                    <a:pt x="528922" y="48015"/>
                  </a:lnTo>
                  <a:lnTo>
                    <a:pt x="488330" y="27638"/>
                  </a:lnTo>
                  <a:lnTo>
                    <a:pt x="444956" y="12563"/>
                  </a:lnTo>
                  <a:lnTo>
                    <a:pt x="399218" y="3210"/>
                  </a:lnTo>
                  <a:lnTo>
                    <a:pt x="351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698742" y="4950586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0" y="351535"/>
                  </a:moveTo>
                  <a:lnTo>
                    <a:pt x="3208" y="303853"/>
                  </a:lnTo>
                  <a:lnTo>
                    <a:pt x="12554" y="258115"/>
                  </a:lnTo>
                  <a:lnTo>
                    <a:pt x="27620" y="214741"/>
                  </a:lnTo>
                  <a:lnTo>
                    <a:pt x="47987" y="174149"/>
                  </a:lnTo>
                  <a:lnTo>
                    <a:pt x="73236" y="136761"/>
                  </a:lnTo>
                  <a:lnTo>
                    <a:pt x="102949" y="102997"/>
                  </a:lnTo>
                  <a:lnTo>
                    <a:pt x="136707" y="73274"/>
                  </a:lnTo>
                  <a:lnTo>
                    <a:pt x="174093" y="48015"/>
                  </a:lnTo>
                  <a:lnTo>
                    <a:pt x="214687" y="27638"/>
                  </a:lnTo>
                  <a:lnTo>
                    <a:pt x="258071" y="12563"/>
                  </a:lnTo>
                  <a:lnTo>
                    <a:pt x="303827" y="3210"/>
                  </a:lnTo>
                  <a:lnTo>
                    <a:pt x="351535" y="0"/>
                  </a:lnTo>
                  <a:lnTo>
                    <a:pt x="399218" y="3210"/>
                  </a:lnTo>
                  <a:lnTo>
                    <a:pt x="444956" y="12563"/>
                  </a:lnTo>
                  <a:lnTo>
                    <a:pt x="488330" y="27638"/>
                  </a:lnTo>
                  <a:lnTo>
                    <a:pt x="528922" y="48015"/>
                  </a:lnTo>
                  <a:lnTo>
                    <a:pt x="566310" y="73274"/>
                  </a:lnTo>
                  <a:lnTo>
                    <a:pt x="600075" y="102997"/>
                  </a:lnTo>
                  <a:lnTo>
                    <a:pt x="629797" y="136761"/>
                  </a:lnTo>
                  <a:lnTo>
                    <a:pt x="655056" y="174149"/>
                  </a:lnTo>
                  <a:lnTo>
                    <a:pt x="675433" y="214741"/>
                  </a:lnTo>
                  <a:lnTo>
                    <a:pt x="690508" y="258115"/>
                  </a:lnTo>
                  <a:lnTo>
                    <a:pt x="699861" y="303853"/>
                  </a:lnTo>
                  <a:lnTo>
                    <a:pt x="703072" y="351535"/>
                  </a:lnTo>
                  <a:lnTo>
                    <a:pt x="699861" y="399245"/>
                  </a:lnTo>
                  <a:lnTo>
                    <a:pt x="690508" y="445004"/>
                  </a:lnTo>
                  <a:lnTo>
                    <a:pt x="675433" y="488392"/>
                  </a:lnTo>
                  <a:lnTo>
                    <a:pt x="655056" y="528991"/>
                  </a:lnTo>
                  <a:lnTo>
                    <a:pt x="629797" y="566383"/>
                  </a:lnTo>
                  <a:lnTo>
                    <a:pt x="600075" y="600148"/>
                  </a:lnTo>
                  <a:lnTo>
                    <a:pt x="566310" y="629867"/>
                  </a:lnTo>
                  <a:lnTo>
                    <a:pt x="528922" y="655122"/>
                  </a:lnTo>
                  <a:lnTo>
                    <a:pt x="488330" y="675494"/>
                  </a:lnTo>
                  <a:lnTo>
                    <a:pt x="444956" y="690564"/>
                  </a:lnTo>
                  <a:lnTo>
                    <a:pt x="399218" y="699913"/>
                  </a:lnTo>
                  <a:lnTo>
                    <a:pt x="351535" y="703122"/>
                  </a:lnTo>
                  <a:lnTo>
                    <a:pt x="303827" y="699913"/>
                  </a:lnTo>
                  <a:lnTo>
                    <a:pt x="258071" y="690564"/>
                  </a:lnTo>
                  <a:lnTo>
                    <a:pt x="214687" y="675494"/>
                  </a:lnTo>
                  <a:lnTo>
                    <a:pt x="174093" y="655122"/>
                  </a:lnTo>
                  <a:lnTo>
                    <a:pt x="136707" y="629867"/>
                  </a:lnTo>
                  <a:lnTo>
                    <a:pt x="102949" y="600148"/>
                  </a:lnTo>
                  <a:lnTo>
                    <a:pt x="73236" y="566383"/>
                  </a:lnTo>
                  <a:lnTo>
                    <a:pt x="47987" y="528991"/>
                  </a:lnTo>
                  <a:lnTo>
                    <a:pt x="27620" y="488392"/>
                  </a:lnTo>
                  <a:lnTo>
                    <a:pt x="12554" y="445004"/>
                  </a:lnTo>
                  <a:lnTo>
                    <a:pt x="3208" y="399245"/>
                  </a:lnTo>
                  <a:lnTo>
                    <a:pt x="0" y="351535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727825" y="5864771"/>
              <a:ext cx="5096510" cy="562610"/>
            </a:xfrm>
            <a:custGeom>
              <a:avLst/>
              <a:gdLst/>
              <a:ahLst/>
              <a:cxnLst/>
              <a:rect l="l" t="t" r="r" b="b"/>
              <a:pathLst>
                <a:path w="5096509" h="562610">
                  <a:moveTo>
                    <a:pt x="5096383" y="0"/>
                  </a:moveTo>
                  <a:lnTo>
                    <a:pt x="0" y="0"/>
                  </a:lnTo>
                  <a:lnTo>
                    <a:pt x="0" y="562457"/>
                  </a:lnTo>
                  <a:lnTo>
                    <a:pt x="5096383" y="562457"/>
                  </a:lnTo>
                  <a:lnTo>
                    <a:pt x="5096383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162292" y="5979667"/>
            <a:ext cx="396494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Mean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Temporary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Hourly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Gap*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376289" y="5794476"/>
            <a:ext cx="703580" cy="703580"/>
            <a:chOff x="6376289" y="5794476"/>
            <a:chExt cx="703580" cy="703580"/>
          </a:xfrm>
        </p:grpSpPr>
        <p:sp>
          <p:nvSpPr>
            <p:cNvPr id="43" name="object 43"/>
            <p:cNvSpPr/>
            <p:nvPr/>
          </p:nvSpPr>
          <p:spPr>
            <a:xfrm>
              <a:off x="6376289" y="5794476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351536" y="0"/>
                  </a:moveTo>
                  <a:lnTo>
                    <a:pt x="303827" y="3208"/>
                  </a:lnTo>
                  <a:lnTo>
                    <a:pt x="258071" y="12556"/>
                  </a:lnTo>
                  <a:lnTo>
                    <a:pt x="214687" y="27623"/>
                  </a:lnTo>
                  <a:lnTo>
                    <a:pt x="174093" y="47992"/>
                  </a:lnTo>
                  <a:lnTo>
                    <a:pt x="136707" y="73243"/>
                  </a:lnTo>
                  <a:lnTo>
                    <a:pt x="102949" y="102957"/>
                  </a:lnTo>
                  <a:lnTo>
                    <a:pt x="73236" y="136716"/>
                  </a:lnTo>
                  <a:lnTo>
                    <a:pt x="47987" y="174101"/>
                  </a:lnTo>
                  <a:lnTo>
                    <a:pt x="27620" y="214692"/>
                  </a:lnTo>
                  <a:lnTo>
                    <a:pt x="12554" y="258073"/>
                  </a:lnTo>
                  <a:lnTo>
                    <a:pt x="3208" y="303822"/>
                  </a:lnTo>
                  <a:lnTo>
                    <a:pt x="0" y="351523"/>
                  </a:lnTo>
                  <a:lnTo>
                    <a:pt x="3208" y="399224"/>
                  </a:lnTo>
                  <a:lnTo>
                    <a:pt x="12554" y="444974"/>
                  </a:lnTo>
                  <a:lnTo>
                    <a:pt x="27620" y="488355"/>
                  </a:lnTo>
                  <a:lnTo>
                    <a:pt x="47987" y="528948"/>
                  </a:lnTo>
                  <a:lnTo>
                    <a:pt x="73236" y="566335"/>
                  </a:lnTo>
                  <a:lnTo>
                    <a:pt x="102949" y="600095"/>
                  </a:lnTo>
                  <a:lnTo>
                    <a:pt x="136707" y="629811"/>
                  </a:lnTo>
                  <a:lnTo>
                    <a:pt x="174093" y="655063"/>
                  </a:lnTo>
                  <a:lnTo>
                    <a:pt x="214687" y="675433"/>
                  </a:lnTo>
                  <a:lnTo>
                    <a:pt x="258071" y="690501"/>
                  </a:lnTo>
                  <a:lnTo>
                    <a:pt x="303827" y="699850"/>
                  </a:lnTo>
                  <a:lnTo>
                    <a:pt x="351536" y="703059"/>
                  </a:lnTo>
                  <a:lnTo>
                    <a:pt x="399218" y="699850"/>
                  </a:lnTo>
                  <a:lnTo>
                    <a:pt x="444956" y="690501"/>
                  </a:lnTo>
                  <a:lnTo>
                    <a:pt x="488330" y="675433"/>
                  </a:lnTo>
                  <a:lnTo>
                    <a:pt x="528922" y="655063"/>
                  </a:lnTo>
                  <a:lnTo>
                    <a:pt x="566310" y="629811"/>
                  </a:lnTo>
                  <a:lnTo>
                    <a:pt x="600075" y="600095"/>
                  </a:lnTo>
                  <a:lnTo>
                    <a:pt x="629797" y="566335"/>
                  </a:lnTo>
                  <a:lnTo>
                    <a:pt x="655056" y="528948"/>
                  </a:lnTo>
                  <a:lnTo>
                    <a:pt x="675433" y="488355"/>
                  </a:lnTo>
                  <a:lnTo>
                    <a:pt x="690508" y="444974"/>
                  </a:lnTo>
                  <a:lnTo>
                    <a:pt x="699861" y="399224"/>
                  </a:lnTo>
                  <a:lnTo>
                    <a:pt x="703071" y="351523"/>
                  </a:lnTo>
                  <a:lnTo>
                    <a:pt x="699861" y="303822"/>
                  </a:lnTo>
                  <a:lnTo>
                    <a:pt x="690508" y="258073"/>
                  </a:lnTo>
                  <a:lnTo>
                    <a:pt x="675433" y="214692"/>
                  </a:lnTo>
                  <a:lnTo>
                    <a:pt x="655056" y="174101"/>
                  </a:lnTo>
                  <a:lnTo>
                    <a:pt x="629797" y="136716"/>
                  </a:lnTo>
                  <a:lnTo>
                    <a:pt x="600075" y="102957"/>
                  </a:lnTo>
                  <a:lnTo>
                    <a:pt x="566310" y="73243"/>
                  </a:lnTo>
                  <a:lnTo>
                    <a:pt x="528922" y="47992"/>
                  </a:lnTo>
                  <a:lnTo>
                    <a:pt x="488330" y="27623"/>
                  </a:lnTo>
                  <a:lnTo>
                    <a:pt x="444956" y="12556"/>
                  </a:lnTo>
                  <a:lnTo>
                    <a:pt x="399218" y="3208"/>
                  </a:lnTo>
                  <a:lnTo>
                    <a:pt x="3515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376289" y="5794476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79" h="703579">
                  <a:moveTo>
                    <a:pt x="0" y="351523"/>
                  </a:moveTo>
                  <a:lnTo>
                    <a:pt x="3208" y="303822"/>
                  </a:lnTo>
                  <a:lnTo>
                    <a:pt x="12554" y="258073"/>
                  </a:lnTo>
                  <a:lnTo>
                    <a:pt x="27620" y="214692"/>
                  </a:lnTo>
                  <a:lnTo>
                    <a:pt x="47987" y="174101"/>
                  </a:lnTo>
                  <a:lnTo>
                    <a:pt x="73236" y="136716"/>
                  </a:lnTo>
                  <a:lnTo>
                    <a:pt x="102949" y="102957"/>
                  </a:lnTo>
                  <a:lnTo>
                    <a:pt x="136707" y="73243"/>
                  </a:lnTo>
                  <a:lnTo>
                    <a:pt x="174093" y="47992"/>
                  </a:lnTo>
                  <a:lnTo>
                    <a:pt x="214687" y="27623"/>
                  </a:lnTo>
                  <a:lnTo>
                    <a:pt x="258071" y="12556"/>
                  </a:lnTo>
                  <a:lnTo>
                    <a:pt x="303827" y="3208"/>
                  </a:lnTo>
                  <a:lnTo>
                    <a:pt x="351536" y="0"/>
                  </a:lnTo>
                  <a:lnTo>
                    <a:pt x="399218" y="3208"/>
                  </a:lnTo>
                  <a:lnTo>
                    <a:pt x="444956" y="12556"/>
                  </a:lnTo>
                  <a:lnTo>
                    <a:pt x="488330" y="27623"/>
                  </a:lnTo>
                  <a:lnTo>
                    <a:pt x="528922" y="47992"/>
                  </a:lnTo>
                  <a:lnTo>
                    <a:pt x="566310" y="73243"/>
                  </a:lnTo>
                  <a:lnTo>
                    <a:pt x="600075" y="102957"/>
                  </a:lnTo>
                  <a:lnTo>
                    <a:pt x="629797" y="136716"/>
                  </a:lnTo>
                  <a:lnTo>
                    <a:pt x="655056" y="174101"/>
                  </a:lnTo>
                  <a:lnTo>
                    <a:pt x="675433" y="214692"/>
                  </a:lnTo>
                  <a:lnTo>
                    <a:pt x="690508" y="258073"/>
                  </a:lnTo>
                  <a:lnTo>
                    <a:pt x="699861" y="303822"/>
                  </a:lnTo>
                  <a:lnTo>
                    <a:pt x="703071" y="351523"/>
                  </a:lnTo>
                  <a:lnTo>
                    <a:pt x="699861" y="399224"/>
                  </a:lnTo>
                  <a:lnTo>
                    <a:pt x="690508" y="444974"/>
                  </a:lnTo>
                  <a:lnTo>
                    <a:pt x="675433" y="488355"/>
                  </a:lnTo>
                  <a:lnTo>
                    <a:pt x="655056" y="528948"/>
                  </a:lnTo>
                  <a:lnTo>
                    <a:pt x="629797" y="566335"/>
                  </a:lnTo>
                  <a:lnTo>
                    <a:pt x="600075" y="600095"/>
                  </a:lnTo>
                  <a:lnTo>
                    <a:pt x="566310" y="629811"/>
                  </a:lnTo>
                  <a:lnTo>
                    <a:pt x="528922" y="655063"/>
                  </a:lnTo>
                  <a:lnTo>
                    <a:pt x="488330" y="675433"/>
                  </a:lnTo>
                  <a:lnTo>
                    <a:pt x="444956" y="690501"/>
                  </a:lnTo>
                  <a:lnTo>
                    <a:pt x="399218" y="699850"/>
                  </a:lnTo>
                  <a:lnTo>
                    <a:pt x="351536" y="703059"/>
                  </a:lnTo>
                  <a:lnTo>
                    <a:pt x="303827" y="699850"/>
                  </a:lnTo>
                  <a:lnTo>
                    <a:pt x="258071" y="690501"/>
                  </a:lnTo>
                  <a:lnTo>
                    <a:pt x="214687" y="675433"/>
                  </a:lnTo>
                  <a:lnTo>
                    <a:pt x="174093" y="655063"/>
                  </a:lnTo>
                  <a:lnTo>
                    <a:pt x="136707" y="629811"/>
                  </a:lnTo>
                  <a:lnTo>
                    <a:pt x="102949" y="600095"/>
                  </a:lnTo>
                  <a:lnTo>
                    <a:pt x="73236" y="566335"/>
                  </a:lnTo>
                  <a:lnTo>
                    <a:pt x="47987" y="528948"/>
                  </a:lnTo>
                  <a:lnTo>
                    <a:pt x="27620" y="488355"/>
                  </a:lnTo>
                  <a:lnTo>
                    <a:pt x="12554" y="444974"/>
                  </a:lnTo>
                  <a:lnTo>
                    <a:pt x="3208" y="399224"/>
                  </a:lnTo>
                  <a:lnTo>
                    <a:pt x="0" y="351523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517894" y="6007594"/>
            <a:ext cx="4464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N/A</a:t>
            </a:r>
            <a:endParaRPr sz="2000" dirty="0">
              <a:solidFill>
                <a:schemeClr val="accent3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837044" y="4264609"/>
            <a:ext cx="4470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N/A</a:t>
            </a:r>
            <a:endParaRPr sz="2000" dirty="0">
              <a:solidFill>
                <a:schemeClr val="accent3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517271" y="3429000"/>
            <a:ext cx="4221062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71195" algn="l"/>
              </a:tabLst>
            </a:pPr>
            <a:r>
              <a:rPr sz="3000" b="1" baseline="1388" dirty="0">
                <a:solidFill>
                  <a:srgbClr val="538235"/>
                </a:solidFill>
                <a:latin typeface="Calibri"/>
                <a:cs typeface="Calibri"/>
              </a:rPr>
              <a:t>	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Median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Bonus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**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819645" y="5123434"/>
            <a:ext cx="4464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N/A</a:t>
            </a:r>
            <a:endParaRPr sz="2000" dirty="0">
              <a:solidFill>
                <a:schemeClr val="accent3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05801" y="1640619"/>
            <a:ext cx="760931" cy="661673"/>
          </a:xfrm>
          <a:custGeom>
            <a:avLst/>
            <a:gdLst/>
            <a:ahLst/>
            <a:cxnLst/>
            <a:rect l="l" t="t" r="r" b="b"/>
            <a:pathLst>
              <a:path w="723900" h="654050">
                <a:moveTo>
                  <a:pt x="0" y="326771"/>
                </a:moveTo>
                <a:lnTo>
                  <a:pt x="3302" y="282430"/>
                </a:lnTo>
                <a:lnTo>
                  <a:pt x="12924" y="239903"/>
                </a:lnTo>
                <a:lnTo>
                  <a:pt x="28432" y="199578"/>
                </a:lnTo>
                <a:lnTo>
                  <a:pt x="49397" y="161845"/>
                </a:lnTo>
                <a:lnTo>
                  <a:pt x="75387" y="127092"/>
                </a:lnTo>
                <a:lnTo>
                  <a:pt x="105971" y="95710"/>
                </a:lnTo>
                <a:lnTo>
                  <a:pt x="140719" y="68087"/>
                </a:lnTo>
                <a:lnTo>
                  <a:pt x="179197" y="44614"/>
                </a:lnTo>
                <a:lnTo>
                  <a:pt x="220977" y="25679"/>
                </a:lnTo>
                <a:lnTo>
                  <a:pt x="265626" y="11672"/>
                </a:lnTo>
                <a:lnTo>
                  <a:pt x="312714" y="2983"/>
                </a:lnTo>
                <a:lnTo>
                  <a:pt x="361810" y="0"/>
                </a:lnTo>
                <a:lnTo>
                  <a:pt x="410905" y="2983"/>
                </a:lnTo>
                <a:lnTo>
                  <a:pt x="457994" y="11672"/>
                </a:lnTo>
                <a:lnTo>
                  <a:pt x="502644" y="25679"/>
                </a:lnTo>
                <a:lnTo>
                  <a:pt x="544425" y="44614"/>
                </a:lnTo>
                <a:lnTo>
                  <a:pt x="582906" y="68087"/>
                </a:lnTo>
                <a:lnTo>
                  <a:pt x="617654" y="95710"/>
                </a:lnTo>
                <a:lnTo>
                  <a:pt x="648240" y="127092"/>
                </a:lnTo>
                <a:lnTo>
                  <a:pt x="674232" y="161845"/>
                </a:lnTo>
                <a:lnTo>
                  <a:pt x="695198" y="199578"/>
                </a:lnTo>
                <a:lnTo>
                  <a:pt x="710708" y="239903"/>
                </a:lnTo>
                <a:lnTo>
                  <a:pt x="720330" y="282430"/>
                </a:lnTo>
                <a:lnTo>
                  <a:pt x="723633" y="326771"/>
                </a:lnTo>
                <a:lnTo>
                  <a:pt x="720330" y="371111"/>
                </a:lnTo>
                <a:lnTo>
                  <a:pt x="710708" y="413638"/>
                </a:lnTo>
                <a:lnTo>
                  <a:pt x="695198" y="453963"/>
                </a:lnTo>
                <a:lnTo>
                  <a:pt x="674232" y="491696"/>
                </a:lnTo>
                <a:lnTo>
                  <a:pt x="648240" y="526449"/>
                </a:lnTo>
                <a:lnTo>
                  <a:pt x="617654" y="557831"/>
                </a:lnTo>
                <a:lnTo>
                  <a:pt x="582906" y="585454"/>
                </a:lnTo>
                <a:lnTo>
                  <a:pt x="544425" y="608927"/>
                </a:lnTo>
                <a:lnTo>
                  <a:pt x="502644" y="627862"/>
                </a:lnTo>
                <a:lnTo>
                  <a:pt x="457994" y="641869"/>
                </a:lnTo>
                <a:lnTo>
                  <a:pt x="410905" y="650558"/>
                </a:lnTo>
                <a:lnTo>
                  <a:pt x="361810" y="653541"/>
                </a:lnTo>
                <a:lnTo>
                  <a:pt x="312714" y="650558"/>
                </a:lnTo>
                <a:lnTo>
                  <a:pt x="265626" y="641869"/>
                </a:lnTo>
                <a:lnTo>
                  <a:pt x="220977" y="627862"/>
                </a:lnTo>
                <a:lnTo>
                  <a:pt x="179197" y="608927"/>
                </a:lnTo>
                <a:lnTo>
                  <a:pt x="140719" y="585454"/>
                </a:lnTo>
                <a:lnTo>
                  <a:pt x="105971" y="557831"/>
                </a:lnTo>
                <a:lnTo>
                  <a:pt x="75387" y="526449"/>
                </a:lnTo>
                <a:lnTo>
                  <a:pt x="49397" y="491696"/>
                </a:lnTo>
                <a:lnTo>
                  <a:pt x="28432" y="453963"/>
                </a:lnTo>
                <a:lnTo>
                  <a:pt x="12924" y="413638"/>
                </a:lnTo>
                <a:lnTo>
                  <a:pt x="3302" y="371111"/>
                </a:lnTo>
                <a:lnTo>
                  <a:pt x="0" y="326771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7" name="object 67"/>
          <p:cNvSpPr txBox="1"/>
          <p:nvPr/>
        </p:nvSpPr>
        <p:spPr>
          <a:xfrm>
            <a:off x="327316" y="1039730"/>
            <a:ext cx="511048" cy="86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sz="1800" b="1" spc="-400" dirty="0">
              <a:solidFill>
                <a:srgbClr val="538235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sz="1800" b="1" spc="-400" dirty="0">
              <a:solidFill>
                <a:srgbClr val="538235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78510" y="2587450"/>
            <a:ext cx="5208346" cy="367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4360" algn="l"/>
              </a:tabLst>
            </a:pPr>
            <a:r>
              <a:rPr sz="2700" b="1" baseline="1543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Median</a:t>
            </a:r>
            <a:r>
              <a:rPr sz="2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Part-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Time</a:t>
            </a:r>
            <a:r>
              <a:rPr sz="2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endParaRPr sz="2300" dirty="0">
              <a:latin typeface="Calibri"/>
              <a:cs typeface="Calibri"/>
            </a:endParaRPr>
          </a:p>
        </p:txBody>
      </p:sp>
      <p:pic>
        <p:nvPicPr>
          <p:cNvPr id="72" name="object 7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6821" y="294547"/>
            <a:ext cx="2167111" cy="1259190"/>
          </a:xfrm>
          <a:prstGeom prst="rect">
            <a:avLst/>
          </a:prstGeom>
        </p:spPr>
      </p:pic>
      <p:sp>
        <p:nvSpPr>
          <p:cNvPr id="73" name="object 73"/>
          <p:cNvSpPr txBox="1"/>
          <p:nvPr/>
        </p:nvSpPr>
        <p:spPr>
          <a:xfrm>
            <a:off x="367690" y="5641035"/>
            <a:ext cx="3977004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10" dirty="0">
                <a:latin typeface="Calibri"/>
                <a:cs typeface="Calibri"/>
              </a:rPr>
              <a:t>*We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did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not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have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any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temporary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Employees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during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spc="-25" dirty="0"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i="1" spc="-10" dirty="0">
                <a:latin typeface="Calibri"/>
                <a:cs typeface="Calibri"/>
              </a:rPr>
              <a:t>Snap-</a:t>
            </a:r>
            <a:r>
              <a:rPr sz="1400" i="1" spc="-20" dirty="0">
                <a:latin typeface="Calibri"/>
                <a:cs typeface="Calibri"/>
              </a:rPr>
              <a:t>Shot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67690" y="6281420"/>
            <a:ext cx="323469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10" dirty="0">
                <a:latin typeface="Calibri"/>
                <a:cs typeface="Calibri"/>
              </a:rPr>
              <a:t>**We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did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not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have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any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bonuses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paid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in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spc="-20" dirty="0">
                <a:latin typeface="Calibri"/>
                <a:cs typeface="Calibri"/>
              </a:rPr>
              <a:t>202</a:t>
            </a:r>
            <a:r>
              <a:rPr lang="en-IE" sz="1400" i="1" spc="-20" dirty="0">
                <a:latin typeface="Calibri"/>
                <a:cs typeface="Calibri"/>
              </a:rPr>
              <a:t>5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4" name="object 57">
            <a:extLst>
              <a:ext uri="{FF2B5EF4-FFF2-40B4-BE49-F238E27FC236}">
                <a16:creationId xmlns:a16="http://schemas.microsoft.com/office/drawing/2014/main" id="{54EA2162-4489-9259-7090-753B20C2E456}"/>
              </a:ext>
            </a:extLst>
          </p:cNvPr>
          <p:cNvSpPr/>
          <p:nvPr/>
        </p:nvSpPr>
        <p:spPr>
          <a:xfrm>
            <a:off x="268434" y="841228"/>
            <a:ext cx="760931" cy="661673"/>
          </a:xfrm>
          <a:custGeom>
            <a:avLst/>
            <a:gdLst/>
            <a:ahLst/>
            <a:cxnLst/>
            <a:rect l="l" t="t" r="r" b="b"/>
            <a:pathLst>
              <a:path w="723900" h="654050">
                <a:moveTo>
                  <a:pt x="0" y="326771"/>
                </a:moveTo>
                <a:lnTo>
                  <a:pt x="3302" y="282430"/>
                </a:lnTo>
                <a:lnTo>
                  <a:pt x="12924" y="239903"/>
                </a:lnTo>
                <a:lnTo>
                  <a:pt x="28432" y="199578"/>
                </a:lnTo>
                <a:lnTo>
                  <a:pt x="49397" y="161845"/>
                </a:lnTo>
                <a:lnTo>
                  <a:pt x="75387" y="127092"/>
                </a:lnTo>
                <a:lnTo>
                  <a:pt x="105971" y="95710"/>
                </a:lnTo>
                <a:lnTo>
                  <a:pt x="140719" y="68087"/>
                </a:lnTo>
                <a:lnTo>
                  <a:pt x="179197" y="44614"/>
                </a:lnTo>
                <a:lnTo>
                  <a:pt x="220977" y="25679"/>
                </a:lnTo>
                <a:lnTo>
                  <a:pt x="265626" y="11672"/>
                </a:lnTo>
                <a:lnTo>
                  <a:pt x="312714" y="2983"/>
                </a:lnTo>
                <a:lnTo>
                  <a:pt x="361810" y="0"/>
                </a:lnTo>
                <a:lnTo>
                  <a:pt x="410905" y="2983"/>
                </a:lnTo>
                <a:lnTo>
                  <a:pt x="457994" y="11672"/>
                </a:lnTo>
                <a:lnTo>
                  <a:pt x="502644" y="25679"/>
                </a:lnTo>
                <a:lnTo>
                  <a:pt x="544425" y="44614"/>
                </a:lnTo>
                <a:lnTo>
                  <a:pt x="582906" y="68087"/>
                </a:lnTo>
                <a:lnTo>
                  <a:pt x="617654" y="95710"/>
                </a:lnTo>
                <a:lnTo>
                  <a:pt x="648240" y="127092"/>
                </a:lnTo>
                <a:lnTo>
                  <a:pt x="674232" y="161845"/>
                </a:lnTo>
                <a:lnTo>
                  <a:pt x="695198" y="199578"/>
                </a:lnTo>
                <a:lnTo>
                  <a:pt x="710708" y="239903"/>
                </a:lnTo>
                <a:lnTo>
                  <a:pt x="720330" y="282430"/>
                </a:lnTo>
                <a:lnTo>
                  <a:pt x="723633" y="326771"/>
                </a:lnTo>
                <a:lnTo>
                  <a:pt x="720330" y="371111"/>
                </a:lnTo>
                <a:lnTo>
                  <a:pt x="710708" y="413638"/>
                </a:lnTo>
                <a:lnTo>
                  <a:pt x="695198" y="453963"/>
                </a:lnTo>
                <a:lnTo>
                  <a:pt x="674232" y="491696"/>
                </a:lnTo>
                <a:lnTo>
                  <a:pt x="648240" y="526449"/>
                </a:lnTo>
                <a:lnTo>
                  <a:pt x="617654" y="557831"/>
                </a:lnTo>
                <a:lnTo>
                  <a:pt x="582906" y="585454"/>
                </a:lnTo>
                <a:lnTo>
                  <a:pt x="544425" y="608927"/>
                </a:lnTo>
                <a:lnTo>
                  <a:pt x="502644" y="627862"/>
                </a:lnTo>
                <a:lnTo>
                  <a:pt x="457994" y="641869"/>
                </a:lnTo>
                <a:lnTo>
                  <a:pt x="410905" y="650558"/>
                </a:lnTo>
                <a:lnTo>
                  <a:pt x="361810" y="653541"/>
                </a:lnTo>
                <a:lnTo>
                  <a:pt x="312714" y="650558"/>
                </a:lnTo>
                <a:lnTo>
                  <a:pt x="265626" y="641869"/>
                </a:lnTo>
                <a:lnTo>
                  <a:pt x="220977" y="627862"/>
                </a:lnTo>
                <a:lnTo>
                  <a:pt x="179197" y="608927"/>
                </a:lnTo>
                <a:lnTo>
                  <a:pt x="140719" y="585454"/>
                </a:lnTo>
                <a:lnTo>
                  <a:pt x="105971" y="557831"/>
                </a:lnTo>
                <a:lnTo>
                  <a:pt x="75387" y="526449"/>
                </a:lnTo>
                <a:lnTo>
                  <a:pt x="49397" y="491696"/>
                </a:lnTo>
                <a:lnTo>
                  <a:pt x="28432" y="453963"/>
                </a:lnTo>
                <a:lnTo>
                  <a:pt x="12924" y="413638"/>
                </a:lnTo>
                <a:lnTo>
                  <a:pt x="3302" y="371111"/>
                </a:lnTo>
                <a:lnTo>
                  <a:pt x="0" y="326771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object 57">
            <a:extLst>
              <a:ext uri="{FF2B5EF4-FFF2-40B4-BE49-F238E27FC236}">
                <a16:creationId xmlns:a16="http://schemas.microsoft.com/office/drawing/2014/main" id="{E7213CBA-1D65-A606-894E-3E69ED39892E}"/>
              </a:ext>
            </a:extLst>
          </p:cNvPr>
          <p:cNvSpPr/>
          <p:nvPr/>
        </p:nvSpPr>
        <p:spPr>
          <a:xfrm>
            <a:off x="616074" y="2465614"/>
            <a:ext cx="760931" cy="661673"/>
          </a:xfrm>
          <a:custGeom>
            <a:avLst/>
            <a:gdLst/>
            <a:ahLst/>
            <a:cxnLst/>
            <a:rect l="l" t="t" r="r" b="b"/>
            <a:pathLst>
              <a:path w="723900" h="654050">
                <a:moveTo>
                  <a:pt x="0" y="326771"/>
                </a:moveTo>
                <a:lnTo>
                  <a:pt x="3302" y="282430"/>
                </a:lnTo>
                <a:lnTo>
                  <a:pt x="12924" y="239903"/>
                </a:lnTo>
                <a:lnTo>
                  <a:pt x="28432" y="199578"/>
                </a:lnTo>
                <a:lnTo>
                  <a:pt x="49397" y="161845"/>
                </a:lnTo>
                <a:lnTo>
                  <a:pt x="75387" y="127092"/>
                </a:lnTo>
                <a:lnTo>
                  <a:pt x="105971" y="95710"/>
                </a:lnTo>
                <a:lnTo>
                  <a:pt x="140719" y="68087"/>
                </a:lnTo>
                <a:lnTo>
                  <a:pt x="179197" y="44614"/>
                </a:lnTo>
                <a:lnTo>
                  <a:pt x="220977" y="25679"/>
                </a:lnTo>
                <a:lnTo>
                  <a:pt x="265626" y="11672"/>
                </a:lnTo>
                <a:lnTo>
                  <a:pt x="312714" y="2983"/>
                </a:lnTo>
                <a:lnTo>
                  <a:pt x="361810" y="0"/>
                </a:lnTo>
                <a:lnTo>
                  <a:pt x="410905" y="2983"/>
                </a:lnTo>
                <a:lnTo>
                  <a:pt x="457994" y="11672"/>
                </a:lnTo>
                <a:lnTo>
                  <a:pt x="502644" y="25679"/>
                </a:lnTo>
                <a:lnTo>
                  <a:pt x="544425" y="44614"/>
                </a:lnTo>
                <a:lnTo>
                  <a:pt x="582906" y="68087"/>
                </a:lnTo>
                <a:lnTo>
                  <a:pt x="617654" y="95710"/>
                </a:lnTo>
                <a:lnTo>
                  <a:pt x="648240" y="127092"/>
                </a:lnTo>
                <a:lnTo>
                  <a:pt x="674232" y="161845"/>
                </a:lnTo>
                <a:lnTo>
                  <a:pt x="695198" y="199578"/>
                </a:lnTo>
                <a:lnTo>
                  <a:pt x="710708" y="239903"/>
                </a:lnTo>
                <a:lnTo>
                  <a:pt x="720330" y="282430"/>
                </a:lnTo>
                <a:lnTo>
                  <a:pt x="723633" y="326771"/>
                </a:lnTo>
                <a:lnTo>
                  <a:pt x="720330" y="371111"/>
                </a:lnTo>
                <a:lnTo>
                  <a:pt x="710708" y="413638"/>
                </a:lnTo>
                <a:lnTo>
                  <a:pt x="695198" y="453963"/>
                </a:lnTo>
                <a:lnTo>
                  <a:pt x="674232" y="491696"/>
                </a:lnTo>
                <a:lnTo>
                  <a:pt x="648240" y="526449"/>
                </a:lnTo>
                <a:lnTo>
                  <a:pt x="617654" y="557831"/>
                </a:lnTo>
                <a:lnTo>
                  <a:pt x="582906" y="585454"/>
                </a:lnTo>
                <a:lnTo>
                  <a:pt x="544425" y="608927"/>
                </a:lnTo>
                <a:lnTo>
                  <a:pt x="502644" y="627862"/>
                </a:lnTo>
                <a:lnTo>
                  <a:pt x="457994" y="641869"/>
                </a:lnTo>
                <a:lnTo>
                  <a:pt x="410905" y="650558"/>
                </a:lnTo>
                <a:lnTo>
                  <a:pt x="361810" y="653541"/>
                </a:lnTo>
                <a:lnTo>
                  <a:pt x="312714" y="650558"/>
                </a:lnTo>
                <a:lnTo>
                  <a:pt x="265626" y="641869"/>
                </a:lnTo>
                <a:lnTo>
                  <a:pt x="220977" y="627862"/>
                </a:lnTo>
                <a:lnTo>
                  <a:pt x="179197" y="608927"/>
                </a:lnTo>
                <a:lnTo>
                  <a:pt x="140719" y="585454"/>
                </a:lnTo>
                <a:lnTo>
                  <a:pt x="105971" y="557831"/>
                </a:lnTo>
                <a:lnTo>
                  <a:pt x="75387" y="526449"/>
                </a:lnTo>
                <a:lnTo>
                  <a:pt x="49397" y="491696"/>
                </a:lnTo>
                <a:lnTo>
                  <a:pt x="28432" y="453963"/>
                </a:lnTo>
                <a:lnTo>
                  <a:pt x="12924" y="413638"/>
                </a:lnTo>
                <a:lnTo>
                  <a:pt x="3302" y="371111"/>
                </a:lnTo>
                <a:lnTo>
                  <a:pt x="0" y="326771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6" name="object 57">
            <a:extLst>
              <a:ext uri="{FF2B5EF4-FFF2-40B4-BE49-F238E27FC236}">
                <a16:creationId xmlns:a16="http://schemas.microsoft.com/office/drawing/2014/main" id="{896EB811-6A17-A3AB-B020-FE1D24E58908}"/>
              </a:ext>
            </a:extLst>
          </p:cNvPr>
          <p:cNvSpPr/>
          <p:nvPr/>
        </p:nvSpPr>
        <p:spPr>
          <a:xfrm>
            <a:off x="343765" y="3268989"/>
            <a:ext cx="760931" cy="661673"/>
          </a:xfrm>
          <a:custGeom>
            <a:avLst/>
            <a:gdLst/>
            <a:ahLst/>
            <a:cxnLst/>
            <a:rect l="l" t="t" r="r" b="b"/>
            <a:pathLst>
              <a:path w="723900" h="654050">
                <a:moveTo>
                  <a:pt x="0" y="326771"/>
                </a:moveTo>
                <a:lnTo>
                  <a:pt x="3302" y="282430"/>
                </a:lnTo>
                <a:lnTo>
                  <a:pt x="12924" y="239903"/>
                </a:lnTo>
                <a:lnTo>
                  <a:pt x="28432" y="199578"/>
                </a:lnTo>
                <a:lnTo>
                  <a:pt x="49397" y="161845"/>
                </a:lnTo>
                <a:lnTo>
                  <a:pt x="75387" y="127092"/>
                </a:lnTo>
                <a:lnTo>
                  <a:pt x="105971" y="95710"/>
                </a:lnTo>
                <a:lnTo>
                  <a:pt x="140719" y="68087"/>
                </a:lnTo>
                <a:lnTo>
                  <a:pt x="179197" y="44614"/>
                </a:lnTo>
                <a:lnTo>
                  <a:pt x="220977" y="25679"/>
                </a:lnTo>
                <a:lnTo>
                  <a:pt x="265626" y="11672"/>
                </a:lnTo>
                <a:lnTo>
                  <a:pt x="312714" y="2983"/>
                </a:lnTo>
                <a:lnTo>
                  <a:pt x="361810" y="0"/>
                </a:lnTo>
                <a:lnTo>
                  <a:pt x="410905" y="2983"/>
                </a:lnTo>
                <a:lnTo>
                  <a:pt x="457994" y="11672"/>
                </a:lnTo>
                <a:lnTo>
                  <a:pt x="502644" y="25679"/>
                </a:lnTo>
                <a:lnTo>
                  <a:pt x="544425" y="44614"/>
                </a:lnTo>
                <a:lnTo>
                  <a:pt x="582906" y="68087"/>
                </a:lnTo>
                <a:lnTo>
                  <a:pt x="617654" y="95710"/>
                </a:lnTo>
                <a:lnTo>
                  <a:pt x="648240" y="127092"/>
                </a:lnTo>
                <a:lnTo>
                  <a:pt x="674232" y="161845"/>
                </a:lnTo>
                <a:lnTo>
                  <a:pt x="695198" y="199578"/>
                </a:lnTo>
                <a:lnTo>
                  <a:pt x="710708" y="239903"/>
                </a:lnTo>
                <a:lnTo>
                  <a:pt x="720330" y="282430"/>
                </a:lnTo>
                <a:lnTo>
                  <a:pt x="723633" y="326771"/>
                </a:lnTo>
                <a:lnTo>
                  <a:pt x="720330" y="371111"/>
                </a:lnTo>
                <a:lnTo>
                  <a:pt x="710708" y="413638"/>
                </a:lnTo>
                <a:lnTo>
                  <a:pt x="695198" y="453963"/>
                </a:lnTo>
                <a:lnTo>
                  <a:pt x="674232" y="491696"/>
                </a:lnTo>
                <a:lnTo>
                  <a:pt x="648240" y="526449"/>
                </a:lnTo>
                <a:lnTo>
                  <a:pt x="617654" y="557831"/>
                </a:lnTo>
                <a:lnTo>
                  <a:pt x="582906" y="585454"/>
                </a:lnTo>
                <a:lnTo>
                  <a:pt x="544425" y="608927"/>
                </a:lnTo>
                <a:lnTo>
                  <a:pt x="502644" y="627862"/>
                </a:lnTo>
                <a:lnTo>
                  <a:pt x="457994" y="641869"/>
                </a:lnTo>
                <a:lnTo>
                  <a:pt x="410905" y="650558"/>
                </a:lnTo>
                <a:lnTo>
                  <a:pt x="361810" y="653541"/>
                </a:lnTo>
                <a:lnTo>
                  <a:pt x="312714" y="650558"/>
                </a:lnTo>
                <a:lnTo>
                  <a:pt x="265626" y="641869"/>
                </a:lnTo>
                <a:lnTo>
                  <a:pt x="220977" y="627862"/>
                </a:lnTo>
                <a:lnTo>
                  <a:pt x="179197" y="608927"/>
                </a:lnTo>
                <a:lnTo>
                  <a:pt x="140719" y="585454"/>
                </a:lnTo>
                <a:lnTo>
                  <a:pt x="105971" y="557831"/>
                </a:lnTo>
                <a:lnTo>
                  <a:pt x="75387" y="526449"/>
                </a:lnTo>
                <a:lnTo>
                  <a:pt x="49397" y="491696"/>
                </a:lnTo>
                <a:lnTo>
                  <a:pt x="28432" y="453963"/>
                </a:lnTo>
                <a:lnTo>
                  <a:pt x="12924" y="413638"/>
                </a:lnTo>
                <a:lnTo>
                  <a:pt x="3302" y="371111"/>
                </a:lnTo>
                <a:lnTo>
                  <a:pt x="0" y="326771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538235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889D90-7709-58E4-48FF-130A61FE0876}"/>
              </a:ext>
            </a:extLst>
          </p:cNvPr>
          <p:cNvSpPr txBox="1"/>
          <p:nvPr/>
        </p:nvSpPr>
        <p:spPr>
          <a:xfrm>
            <a:off x="352385" y="990686"/>
            <a:ext cx="7014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chemeClr val="accent3">
                    <a:lumMod val="75000"/>
                  </a:schemeClr>
                </a:solidFill>
              </a:rPr>
              <a:t>20%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8AE6DF0-9D35-A06C-B59E-8AEFE140EDA0}"/>
              </a:ext>
            </a:extLst>
          </p:cNvPr>
          <p:cNvSpPr txBox="1"/>
          <p:nvPr/>
        </p:nvSpPr>
        <p:spPr>
          <a:xfrm>
            <a:off x="641160" y="1805619"/>
            <a:ext cx="770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chemeClr val="accent3">
                    <a:lumMod val="75000"/>
                  </a:schemeClr>
                </a:solidFill>
              </a:rPr>
              <a:t>6%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B312577-7DE9-CF74-1209-EBC3A385E4FD}"/>
              </a:ext>
            </a:extLst>
          </p:cNvPr>
          <p:cNvSpPr txBox="1"/>
          <p:nvPr/>
        </p:nvSpPr>
        <p:spPr>
          <a:xfrm>
            <a:off x="632458" y="2637663"/>
            <a:ext cx="944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FF0000"/>
                </a:solidFill>
              </a:rPr>
              <a:t>-38%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7123356-DBD4-C0A8-B891-B1FA246B492F}"/>
              </a:ext>
            </a:extLst>
          </p:cNvPr>
          <p:cNvSpPr txBox="1"/>
          <p:nvPr/>
        </p:nvSpPr>
        <p:spPr>
          <a:xfrm>
            <a:off x="407999" y="3429000"/>
            <a:ext cx="7449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FF0000"/>
                </a:solidFill>
              </a:rPr>
              <a:t>-75%</a:t>
            </a:r>
          </a:p>
        </p:txBody>
      </p:sp>
      <p:sp>
        <p:nvSpPr>
          <p:cNvPr id="76" name="object 71">
            <a:extLst>
              <a:ext uri="{FF2B5EF4-FFF2-40B4-BE49-F238E27FC236}">
                <a16:creationId xmlns:a16="http://schemas.microsoft.com/office/drawing/2014/main" id="{61710386-634C-955E-F6E4-A32F8499DE54}"/>
              </a:ext>
            </a:extLst>
          </p:cNvPr>
          <p:cNvSpPr txBox="1"/>
          <p:nvPr/>
        </p:nvSpPr>
        <p:spPr>
          <a:xfrm>
            <a:off x="641537" y="3416571"/>
            <a:ext cx="5208346" cy="367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4360" algn="l"/>
              </a:tabLst>
            </a:pPr>
            <a:r>
              <a:rPr sz="2700" b="1" baseline="1543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Mean</a:t>
            </a:r>
            <a:r>
              <a:rPr sz="2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Part-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Time</a:t>
            </a:r>
            <a:r>
              <a:rPr sz="2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Remuneration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Gap</a:t>
            </a:r>
            <a:endParaRPr sz="2300" dirty="0">
              <a:latin typeface="Calibri"/>
              <a:cs typeface="Calibri"/>
            </a:endParaRPr>
          </a:p>
        </p:txBody>
      </p:sp>
      <p:sp>
        <p:nvSpPr>
          <p:cNvPr id="77" name="object 48">
            <a:extLst>
              <a:ext uri="{FF2B5EF4-FFF2-40B4-BE49-F238E27FC236}">
                <a16:creationId xmlns:a16="http://schemas.microsoft.com/office/drawing/2014/main" id="{651B7144-BA7A-AB5A-62B7-E29BA4CD4D01}"/>
              </a:ext>
            </a:extLst>
          </p:cNvPr>
          <p:cNvSpPr txBox="1"/>
          <p:nvPr/>
        </p:nvSpPr>
        <p:spPr>
          <a:xfrm>
            <a:off x="6504443" y="3455498"/>
            <a:ext cx="4470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N/A</a:t>
            </a:r>
            <a:endParaRPr sz="2000" dirty="0">
              <a:solidFill>
                <a:schemeClr val="accent3">
                  <a:lumMod val="75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85329" y="2438146"/>
            <a:ext cx="1700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Pay</a:t>
            </a:r>
            <a:r>
              <a:rPr sz="2400" b="1" spc="-1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235"/>
                </a:solidFill>
                <a:latin typeface="Calibri"/>
                <a:cs typeface="Calibri"/>
              </a:rPr>
              <a:t>Quartiles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%</a:t>
            </a:r>
            <a:r>
              <a:rPr sz="2400" spc="-50" dirty="0"/>
              <a:t> </a:t>
            </a:r>
            <a:r>
              <a:rPr sz="2400" dirty="0"/>
              <a:t>of</a:t>
            </a:r>
            <a:r>
              <a:rPr sz="2400" spc="-60" dirty="0"/>
              <a:t> </a:t>
            </a:r>
            <a:r>
              <a:rPr sz="2400" spc="-10" dirty="0"/>
              <a:t>Employees</a:t>
            </a:r>
            <a:r>
              <a:rPr sz="2400" spc="-60" dirty="0"/>
              <a:t> </a:t>
            </a:r>
            <a:r>
              <a:rPr sz="2400" dirty="0"/>
              <a:t>Receiving</a:t>
            </a:r>
            <a:r>
              <a:rPr sz="2400" spc="-70" dirty="0"/>
              <a:t> </a:t>
            </a:r>
            <a:r>
              <a:rPr sz="2400" dirty="0"/>
              <a:t>Bonus</a:t>
            </a:r>
            <a:r>
              <a:rPr sz="2400" spc="-45" dirty="0"/>
              <a:t> </a:t>
            </a:r>
            <a:r>
              <a:rPr sz="2400" spc="-10" dirty="0"/>
              <a:t>Payments**</a:t>
            </a:r>
            <a:endParaRPr sz="2400"/>
          </a:p>
        </p:txBody>
      </p:sp>
      <p:grpSp>
        <p:nvGrpSpPr>
          <p:cNvPr id="4" name="object 4"/>
          <p:cNvGrpSpPr/>
          <p:nvPr/>
        </p:nvGrpSpPr>
        <p:grpSpPr>
          <a:xfrm>
            <a:off x="1195616" y="1052575"/>
            <a:ext cx="1023619" cy="999490"/>
            <a:chOff x="1195616" y="1052575"/>
            <a:chExt cx="1023619" cy="999490"/>
          </a:xfrm>
        </p:grpSpPr>
        <p:sp>
          <p:nvSpPr>
            <p:cNvPr id="5" name="object 5"/>
            <p:cNvSpPr/>
            <p:nvPr/>
          </p:nvSpPr>
          <p:spPr>
            <a:xfrm>
              <a:off x="1201966" y="1058925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19" h="986789">
                  <a:moveTo>
                    <a:pt x="505294" y="0"/>
                  </a:moveTo>
                  <a:lnTo>
                    <a:pt x="456639" y="2258"/>
                  </a:lnTo>
                  <a:lnTo>
                    <a:pt x="409290" y="8894"/>
                  </a:lnTo>
                  <a:lnTo>
                    <a:pt x="363460" y="19702"/>
                  </a:lnTo>
                  <a:lnTo>
                    <a:pt x="319360" y="34476"/>
                  </a:lnTo>
                  <a:lnTo>
                    <a:pt x="277204" y="53007"/>
                  </a:lnTo>
                  <a:lnTo>
                    <a:pt x="237202" y="75090"/>
                  </a:lnTo>
                  <a:lnTo>
                    <a:pt x="199567" y="100517"/>
                  </a:lnTo>
                  <a:lnTo>
                    <a:pt x="164510" y="129083"/>
                  </a:lnTo>
                  <a:lnTo>
                    <a:pt x="132244" y="160580"/>
                  </a:lnTo>
                  <a:lnTo>
                    <a:pt x="102980" y="194801"/>
                  </a:lnTo>
                  <a:lnTo>
                    <a:pt x="76930" y="231540"/>
                  </a:lnTo>
                  <a:lnTo>
                    <a:pt x="54306" y="270590"/>
                  </a:lnTo>
                  <a:lnTo>
                    <a:pt x="35321" y="311744"/>
                  </a:lnTo>
                  <a:lnTo>
                    <a:pt x="20186" y="354795"/>
                  </a:lnTo>
                  <a:lnTo>
                    <a:pt x="9112" y="399538"/>
                  </a:lnTo>
                  <a:lnTo>
                    <a:pt x="2313" y="445764"/>
                  </a:lnTo>
                  <a:lnTo>
                    <a:pt x="0" y="493268"/>
                  </a:lnTo>
                  <a:lnTo>
                    <a:pt x="2313" y="540792"/>
                  </a:lnTo>
                  <a:lnTo>
                    <a:pt x="9112" y="587037"/>
                  </a:lnTo>
                  <a:lnTo>
                    <a:pt x="20186" y="631796"/>
                  </a:lnTo>
                  <a:lnTo>
                    <a:pt x="35321" y="674861"/>
                  </a:lnTo>
                  <a:lnTo>
                    <a:pt x="54306" y="716028"/>
                  </a:lnTo>
                  <a:lnTo>
                    <a:pt x="76930" y="755088"/>
                  </a:lnTo>
                  <a:lnTo>
                    <a:pt x="102980" y="791835"/>
                  </a:lnTo>
                  <a:lnTo>
                    <a:pt x="132244" y="826063"/>
                  </a:lnTo>
                  <a:lnTo>
                    <a:pt x="164510" y="857566"/>
                  </a:lnTo>
                  <a:lnTo>
                    <a:pt x="199567" y="886136"/>
                  </a:lnTo>
                  <a:lnTo>
                    <a:pt x="237202" y="911566"/>
                  </a:lnTo>
                  <a:lnTo>
                    <a:pt x="277204" y="933652"/>
                  </a:lnTo>
                  <a:lnTo>
                    <a:pt x="319360" y="952185"/>
                  </a:lnTo>
                  <a:lnTo>
                    <a:pt x="363460" y="966959"/>
                  </a:lnTo>
                  <a:lnTo>
                    <a:pt x="409290" y="977768"/>
                  </a:lnTo>
                  <a:lnTo>
                    <a:pt x="456639" y="984404"/>
                  </a:lnTo>
                  <a:lnTo>
                    <a:pt x="505294" y="986663"/>
                  </a:lnTo>
                  <a:lnTo>
                    <a:pt x="553970" y="984404"/>
                  </a:lnTo>
                  <a:lnTo>
                    <a:pt x="601335" y="977768"/>
                  </a:lnTo>
                  <a:lnTo>
                    <a:pt x="647178" y="966959"/>
                  </a:lnTo>
                  <a:lnTo>
                    <a:pt x="691286" y="952185"/>
                  </a:lnTo>
                  <a:lnTo>
                    <a:pt x="733449" y="933652"/>
                  </a:lnTo>
                  <a:lnTo>
                    <a:pt x="773454" y="911566"/>
                  </a:lnTo>
                  <a:lnTo>
                    <a:pt x="811090" y="886136"/>
                  </a:lnTo>
                  <a:lnTo>
                    <a:pt x="846146" y="857566"/>
                  </a:lnTo>
                  <a:lnTo>
                    <a:pt x="878410" y="826063"/>
                  </a:lnTo>
                  <a:lnTo>
                    <a:pt x="907671" y="791835"/>
                  </a:lnTo>
                  <a:lnTo>
                    <a:pt x="933717" y="755088"/>
                  </a:lnTo>
                  <a:lnTo>
                    <a:pt x="956336" y="716028"/>
                  </a:lnTo>
                  <a:lnTo>
                    <a:pt x="975317" y="674861"/>
                  </a:lnTo>
                  <a:lnTo>
                    <a:pt x="990448" y="631796"/>
                  </a:lnTo>
                  <a:lnTo>
                    <a:pt x="1001518" y="587037"/>
                  </a:lnTo>
                  <a:lnTo>
                    <a:pt x="1008315" y="540792"/>
                  </a:lnTo>
                  <a:lnTo>
                    <a:pt x="1010627" y="493268"/>
                  </a:lnTo>
                  <a:lnTo>
                    <a:pt x="1008315" y="445764"/>
                  </a:lnTo>
                  <a:lnTo>
                    <a:pt x="1001518" y="399538"/>
                  </a:lnTo>
                  <a:lnTo>
                    <a:pt x="990448" y="354795"/>
                  </a:lnTo>
                  <a:lnTo>
                    <a:pt x="975317" y="311744"/>
                  </a:lnTo>
                  <a:lnTo>
                    <a:pt x="956336" y="270590"/>
                  </a:lnTo>
                  <a:lnTo>
                    <a:pt x="933717" y="231540"/>
                  </a:lnTo>
                  <a:lnTo>
                    <a:pt x="907671" y="194801"/>
                  </a:lnTo>
                  <a:lnTo>
                    <a:pt x="878410" y="160580"/>
                  </a:lnTo>
                  <a:lnTo>
                    <a:pt x="846146" y="129083"/>
                  </a:lnTo>
                  <a:lnTo>
                    <a:pt x="811090" y="100517"/>
                  </a:lnTo>
                  <a:lnTo>
                    <a:pt x="773454" y="75090"/>
                  </a:lnTo>
                  <a:lnTo>
                    <a:pt x="733449" y="53007"/>
                  </a:lnTo>
                  <a:lnTo>
                    <a:pt x="691286" y="34476"/>
                  </a:lnTo>
                  <a:lnTo>
                    <a:pt x="647178" y="19702"/>
                  </a:lnTo>
                  <a:lnTo>
                    <a:pt x="601335" y="8894"/>
                  </a:lnTo>
                  <a:lnTo>
                    <a:pt x="553970" y="2258"/>
                  </a:lnTo>
                  <a:lnTo>
                    <a:pt x="50529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01966" y="1058925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19" h="986789">
                  <a:moveTo>
                    <a:pt x="0" y="493268"/>
                  </a:moveTo>
                  <a:lnTo>
                    <a:pt x="2313" y="445764"/>
                  </a:lnTo>
                  <a:lnTo>
                    <a:pt x="9112" y="399538"/>
                  </a:lnTo>
                  <a:lnTo>
                    <a:pt x="20186" y="354795"/>
                  </a:lnTo>
                  <a:lnTo>
                    <a:pt x="35321" y="311744"/>
                  </a:lnTo>
                  <a:lnTo>
                    <a:pt x="54306" y="270590"/>
                  </a:lnTo>
                  <a:lnTo>
                    <a:pt x="76930" y="231540"/>
                  </a:lnTo>
                  <a:lnTo>
                    <a:pt x="102980" y="194801"/>
                  </a:lnTo>
                  <a:lnTo>
                    <a:pt x="132244" y="160580"/>
                  </a:lnTo>
                  <a:lnTo>
                    <a:pt x="164510" y="129083"/>
                  </a:lnTo>
                  <a:lnTo>
                    <a:pt x="199567" y="100517"/>
                  </a:lnTo>
                  <a:lnTo>
                    <a:pt x="237202" y="75090"/>
                  </a:lnTo>
                  <a:lnTo>
                    <a:pt x="277204" y="53007"/>
                  </a:lnTo>
                  <a:lnTo>
                    <a:pt x="319360" y="34476"/>
                  </a:lnTo>
                  <a:lnTo>
                    <a:pt x="363460" y="19702"/>
                  </a:lnTo>
                  <a:lnTo>
                    <a:pt x="409290" y="8894"/>
                  </a:lnTo>
                  <a:lnTo>
                    <a:pt x="456639" y="2258"/>
                  </a:lnTo>
                  <a:lnTo>
                    <a:pt x="505294" y="0"/>
                  </a:lnTo>
                  <a:lnTo>
                    <a:pt x="553970" y="2258"/>
                  </a:lnTo>
                  <a:lnTo>
                    <a:pt x="601335" y="8894"/>
                  </a:lnTo>
                  <a:lnTo>
                    <a:pt x="647178" y="19702"/>
                  </a:lnTo>
                  <a:lnTo>
                    <a:pt x="691286" y="34476"/>
                  </a:lnTo>
                  <a:lnTo>
                    <a:pt x="733449" y="53007"/>
                  </a:lnTo>
                  <a:lnTo>
                    <a:pt x="773454" y="75090"/>
                  </a:lnTo>
                  <a:lnTo>
                    <a:pt x="811090" y="100517"/>
                  </a:lnTo>
                  <a:lnTo>
                    <a:pt x="846146" y="129083"/>
                  </a:lnTo>
                  <a:lnTo>
                    <a:pt x="878410" y="160580"/>
                  </a:lnTo>
                  <a:lnTo>
                    <a:pt x="907671" y="194801"/>
                  </a:lnTo>
                  <a:lnTo>
                    <a:pt x="933717" y="231540"/>
                  </a:lnTo>
                  <a:lnTo>
                    <a:pt x="956336" y="270590"/>
                  </a:lnTo>
                  <a:lnTo>
                    <a:pt x="975317" y="311744"/>
                  </a:lnTo>
                  <a:lnTo>
                    <a:pt x="990448" y="354795"/>
                  </a:lnTo>
                  <a:lnTo>
                    <a:pt x="1001518" y="399538"/>
                  </a:lnTo>
                  <a:lnTo>
                    <a:pt x="1008315" y="445764"/>
                  </a:lnTo>
                  <a:lnTo>
                    <a:pt x="1010627" y="493268"/>
                  </a:lnTo>
                  <a:lnTo>
                    <a:pt x="1008315" y="540792"/>
                  </a:lnTo>
                  <a:lnTo>
                    <a:pt x="1001518" y="587037"/>
                  </a:lnTo>
                  <a:lnTo>
                    <a:pt x="990448" y="631796"/>
                  </a:lnTo>
                  <a:lnTo>
                    <a:pt x="975317" y="674861"/>
                  </a:lnTo>
                  <a:lnTo>
                    <a:pt x="956336" y="716028"/>
                  </a:lnTo>
                  <a:lnTo>
                    <a:pt x="933717" y="755088"/>
                  </a:lnTo>
                  <a:lnTo>
                    <a:pt x="907671" y="791835"/>
                  </a:lnTo>
                  <a:lnTo>
                    <a:pt x="878410" y="826063"/>
                  </a:lnTo>
                  <a:lnTo>
                    <a:pt x="846146" y="857566"/>
                  </a:lnTo>
                  <a:lnTo>
                    <a:pt x="811090" y="886136"/>
                  </a:lnTo>
                  <a:lnTo>
                    <a:pt x="773454" y="911566"/>
                  </a:lnTo>
                  <a:lnTo>
                    <a:pt x="733449" y="933652"/>
                  </a:lnTo>
                  <a:lnTo>
                    <a:pt x="691286" y="952185"/>
                  </a:lnTo>
                  <a:lnTo>
                    <a:pt x="647178" y="966959"/>
                  </a:lnTo>
                  <a:lnTo>
                    <a:pt x="601335" y="977768"/>
                  </a:lnTo>
                  <a:lnTo>
                    <a:pt x="553970" y="984404"/>
                  </a:lnTo>
                  <a:lnTo>
                    <a:pt x="505294" y="986663"/>
                  </a:lnTo>
                  <a:lnTo>
                    <a:pt x="456639" y="984404"/>
                  </a:lnTo>
                  <a:lnTo>
                    <a:pt x="409290" y="977768"/>
                  </a:lnTo>
                  <a:lnTo>
                    <a:pt x="363460" y="966959"/>
                  </a:lnTo>
                  <a:lnTo>
                    <a:pt x="319360" y="952185"/>
                  </a:lnTo>
                  <a:lnTo>
                    <a:pt x="277204" y="933652"/>
                  </a:lnTo>
                  <a:lnTo>
                    <a:pt x="237202" y="911566"/>
                  </a:lnTo>
                  <a:lnTo>
                    <a:pt x="199567" y="886136"/>
                  </a:lnTo>
                  <a:lnTo>
                    <a:pt x="164510" y="857566"/>
                  </a:lnTo>
                  <a:lnTo>
                    <a:pt x="132244" y="826063"/>
                  </a:lnTo>
                  <a:lnTo>
                    <a:pt x="102980" y="791835"/>
                  </a:lnTo>
                  <a:lnTo>
                    <a:pt x="76930" y="755088"/>
                  </a:lnTo>
                  <a:lnTo>
                    <a:pt x="54306" y="716028"/>
                  </a:lnTo>
                  <a:lnTo>
                    <a:pt x="35321" y="674861"/>
                  </a:lnTo>
                  <a:lnTo>
                    <a:pt x="20186" y="631796"/>
                  </a:lnTo>
                  <a:lnTo>
                    <a:pt x="9112" y="587037"/>
                  </a:lnTo>
                  <a:lnTo>
                    <a:pt x="2313" y="540792"/>
                  </a:lnTo>
                  <a:lnTo>
                    <a:pt x="0" y="493268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3498341" y="1059814"/>
            <a:ext cx="1023619" cy="999490"/>
            <a:chOff x="3498341" y="1059814"/>
            <a:chExt cx="1023619" cy="999490"/>
          </a:xfrm>
        </p:grpSpPr>
        <p:sp>
          <p:nvSpPr>
            <p:cNvPr id="8" name="object 8"/>
            <p:cNvSpPr/>
            <p:nvPr/>
          </p:nvSpPr>
          <p:spPr>
            <a:xfrm>
              <a:off x="3504691" y="1066164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20" h="986789">
                  <a:moveTo>
                    <a:pt x="505333" y="0"/>
                  </a:moveTo>
                  <a:lnTo>
                    <a:pt x="456676" y="2258"/>
                  </a:lnTo>
                  <a:lnTo>
                    <a:pt x="409326" y="8894"/>
                  </a:lnTo>
                  <a:lnTo>
                    <a:pt x="363495" y="19703"/>
                  </a:lnTo>
                  <a:lnTo>
                    <a:pt x="319393" y="34477"/>
                  </a:lnTo>
                  <a:lnTo>
                    <a:pt x="277234" y="53010"/>
                  </a:lnTo>
                  <a:lnTo>
                    <a:pt x="237229" y="75096"/>
                  </a:lnTo>
                  <a:lnTo>
                    <a:pt x="199591" y="100526"/>
                  </a:lnTo>
                  <a:lnTo>
                    <a:pt x="164531" y="129096"/>
                  </a:lnTo>
                  <a:lnTo>
                    <a:pt x="132261" y="160599"/>
                  </a:lnTo>
                  <a:lnTo>
                    <a:pt x="102994" y="194827"/>
                  </a:lnTo>
                  <a:lnTo>
                    <a:pt x="76941" y="231574"/>
                  </a:lnTo>
                  <a:lnTo>
                    <a:pt x="54314" y="270634"/>
                  </a:lnTo>
                  <a:lnTo>
                    <a:pt x="35326" y="311801"/>
                  </a:lnTo>
                  <a:lnTo>
                    <a:pt x="20189" y="354866"/>
                  </a:lnTo>
                  <a:lnTo>
                    <a:pt x="9114" y="399625"/>
                  </a:lnTo>
                  <a:lnTo>
                    <a:pt x="2313" y="445870"/>
                  </a:lnTo>
                  <a:lnTo>
                    <a:pt x="0" y="493395"/>
                  </a:lnTo>
                  <a:lnTo>
                    <a:pt x="2313" y="540898"/>
                  </a:lnTo>
                  <a:lnTo>
                    <a:pt x="9114" y="587124"/>
                  </a:lnTo>
                  <a:lnTo>
                    <a:pt x="20189" y="631867"/>
                  </a:lnTo>
                  <a:lnTo>
                    <a:pt x="35326" y="674918"/>
                  </a:lnTo>
                  <a:lnTo>
                    <a:pt x="54314" y="716072"/>
                  </a:lnTo>
                  <a:lnTo>
                    <a:pt x="76941" y="755122"/>
                  </a:lnTo>
                  <a:lnTo>
                    <a:pt x="102994" y="791861"/>
                  </a:lnTo>
                  <a:lnTo>
                    <a:pt x="132261" y="826082"/>
                  </a:lnTo>
                  <a:lnTo>
                    <a:pt x="164531" y="857579"/>
                  </a:lnTo>
                  <a:lnTo>
                    <a:pt x="199591" y="886145"/>
                  </a:lnTo>
                  <a:lnTo>
                    <a:pt x="237229" y="911572"/>
                  </a:lnTo>
                  <a:lnTo>
                    <a:pt x="277234" y="933655"/>
                  </a:lnTo>
                  <a:lnTo>
                    <a:pt x="319393" y="952186"/>
                  </a:lnTo>
                  <a:lnTo>
                    <a:pt x="363495" y="966960"/>
                  </a:lnTo>
                  <a:lnTo>
                    <a:pt x="409326" y="977768"/>
                  </a:lnTo>
                  <a:lnTo>
                    <a:pt x="456676" y="984404"/>
                  </a:lnTo>
                  <a:lnTo>
                    <a:pt x="505333" y="986663"/>
                  </a:lnTo>
                  <a:lnTo>
                    <a:pt x="554009" y="984404"/>
                  </a:lnTo>
                  <a:lnTo>
                    <a:pt x="601374" y="977768"/>
                  </a:lnTo>
                  <a:lnTo>
                    <a:pt x="647216" y="966960"/>
                  </a:lnTo>
                  <a:lnTo>
                    <a:pt x="691324" y="952186"/>
                  </a:lnTo>
                  <a:lnTo>
                    <a:pt x="733487" y="933655"/>
                  </a:lnTo>
                  <a:lnTo>
                    <a:pt x="773492" y="911572"/>
                  </a:lnTo>
                  <a:lnTo>
                    <a:pt x="811128" y="886145"/>
                  </a:lnTo>
                  <a:lnTo>
                    <a:pt x="846184" y="857579"/>
                  </a:lnTo>
                  <a:lnTo>
                    <a:pt x="878449" y="826082"/>
                  </a:lnTo>
                  <a:lnTo>
                    <a:pt x="907709" y="791861"/>
                  </a:lnTo>
                  <a:lnTo>
                    <a:pt x="933755" y="755122"/>
                  </a:lnTo>
                  <a:lnTo>
                    <a:pt x="956374" y="716072"/>
                  </a:lnTo>
                  <a:lnTo>
                    <a:pt x="975355" y="674918"/>
                  </a:lnTo>
                  <a:lnTo>
                    <a:pt x="990486" y="631867"/>
                  </a:lnTo>
                  <a:lnTo>
                    <a:pt x="1001556" y="587124"/>
                  </a:lnTo>
                  <a:lnTo>
                    <a:pt x="1008353" y="540898"/>
                  </a:lnTo>
                  <a:lnTo>
                    <a:pt x="1010666" y="493395"/>
                  </a:lnTo>
                  <a:lnTo>
                    <a:pt x="1008353" y="445870"/>
                  </a:lnTo>
                  <a:lnTo>
                    <a:pt x="1001556" y="399625"/>
                  </a:lnTo>
                  <a:lnTo>
                    <a:pt x="990486" y="354866"/>
                  </a:lnTo>
                  <a:lnTo>
                    <a:pt x="975355" y="311801"/>
                  </a:lnTo>
                  <a:lnTo>
                    <a:pt x="956374" y="270634"/>
                  </a:lnTo>
                  <a:lnTo>
                    <a:pt x="933755" y="231574"/>
                  </a:lnTo>
                  <a:lnTo>
                    <a:pt x="907709" y="194827"/>
                  </a:lnTo>
                  <a:lnTo>
                    <a:pt x="878449" y="160599"/>
                  </a:lnTo>
                  <a:lnTo>
                    <a:pt x="846184" y="129096"/>
                  </a:lnTo>
                  <a:lnTo>
                    <a:pt x="811128" y="100526"/>
                  </a:lnTo>
                  <a:lnTo>
                    <a:pt x="773492" y="75096"/>
                  </a:lnTo>
                  <a:lnTo>
                    <a:pt x="733487" y="53010"/>
                  </a:lnTo>
                  <a:lnTo>
                    <a:pt x="691324" y="34477"/>
                  </a:lnTo>
                  <a:lnTo>
                    <a:pt x="647216" y="19703"/>
                  </a:lnTo>
                  <a:lnTo>
                    <a:pt x="601374" y="8894"/>
                  </a:lnTo>
                  <a:lnTo>
                    <a:pt x="554009" y="2258"/>
                  </a:lnTo>
                  <a:lnTo>
                    <a:pt x="505333" y="0"/>
                  </a:lnTo>
                  <a:close/>
                </a:path>
              </a:pathLst>
            </a:custGeom>
            <a:solidFill>
              <a:srgbClr val="FF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04691" y="1066164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20" h="986789">
                  <a:moveTo>
                    <a:pt x="0" y="493395"/>
                  </a:moveTo>
                  <a:lnTo>
                    <a:pt x="2313" y="445870"/>
                  </a:lnTo>
                  <a:lnTo>
                    <a:pt x="9114" y="399625"/>
                  </a:lnTo>
                  <a:lnTo>
                    <a:pt x="20189" y="354866"/>
                  </a:lnTo>
                  <a:lnTo>
                    <a:pt x="35326" y="311801"/>
                  </a:lnTo>
                  <a:lnTo>
                    <a:pt x="54314" y="270634"/>
                  </a:lnTo>
                  <a:lnTo>
                    <a:pt x="76941" y="231574"/>
                  </a:lnTo>
                  <a:lnTo>
                    <a:pt x="102994" y="194827"/>
                  </a:lnTo>
                  <a:lnTo>
                    <a:pt x="132261" y="160599"/>
                  </a:lnTo>
                  <a:lnTo>
                    <a:pt x="164531" y="129096"/>
                  </a:lnTo>
                  <a:lnTo>
                    <a:pt x="199591" y="100526"/>
                  </a:lnTo>
                  <a:lnTo>
                    <a:pt x="237229" y="75096"/>
                  </a:lnTo>
                  <a:lnTo>
                    <a:pt x="277234" y="53010"/>
                  </a:lnTo>
                  <a:lnTo>
                    <a:pt x="319393" y="34477"/>
                  </a:lnTo>
                  <a:lnTo>
                    <a:pt x="363495" y="19703"/>
                  </a:lnTo>
                  <a:lnTo>
                    <a:pt x="409326" y="8894"/>
                  </a:lnTo>
                  <a:lnTo>
                    <a:pt x="456676" y="2258"/>
                  </a:lnTo>
                  <a:lnTo>
                    <a:pt x="505333" y="0"/>
                  </a:lnTo>
                  <a:lnTo>
                    <a:pt x="554009" y="2258"/>
                  </a:lnTo>
                  <a:lnTo>
                    <a:pt x="601374" y="8894"/>
                  </a:lnTo>
                  <a:lnTo>
                    <a:pt x="647216" y="19703"/>
                  </a:lnTo>
                  <a:lnTo>
                    <a:pt x="691324" y="34477"/>
                  </a:lnTo>
                  <a:lnTo>
                    <a:pt x="733487" y="53010"/>
                  </a:lnTo>
                  <a:lnTo>
                    <a:pt x="773492" y="75096"/>
                  </a:lnTo>
                  <a:lnTo>
                    <a:pt x="811128" y="100526"/>
                  </a:lnTo>
                  <a:lnTo>
                    <a:pt x="846184" y="129096"/>
                  </a:lnTo>
                  <a:lnTo>
                    <a:pt x="878449" y="160599"/>
                  </a:lnTo>
                  <a:lnTo>
                    <a:pt x="907709" y="194827"/>
                  </a:lnTo>
                  <a:lnTo>
                    <a:pt x="933755" y="231574"/>
                  </a:lnTo>
                  <a:lnTo>
                    <a:pt x="956374" y="270634"/>
                  </a:lnTo>
                  <a:lnTo>
                    <a:pt x="975355" y="311801"/>
                  </a:lnTo>
                  <a:lnTo>
                    <a:pt x="990486" y="354866"/>
                  </a:lnTo>
                  <a:lnTo>
                    <a:pt x="1001556" y="399625"/>
                  </a:lnTo>
                  <a:lnTo>
                    <a:pt x="1008353" y="445870"/>
                  </a:lnTo>
                  <a:lnTo>
                    <a:pt x="1010666" y="493395"/>
                  </a:lnTo>
                  <a:lnTo>
                    <a:pt x="1008353" y="540898"/>
                  </a:lnTo>
                  <a:lnTo>
                    <a:pt x="1001556" y="587124"/>
                  </a:lnTo>
                  <a:lnTo>
                    <a:pt x="990486" y="631867"/>
                  </a:lnTo>
                  <a:lnTo>
                    <a:pt x="975355" y="674918"/>
                  </a:lnTo>
                  <a:lnTo>
                    <a:pt x="956374" y="716072"/>
                  </a:lnTo>
                  <a:lnTo>
                    <a:pt x="933755" y="755122"/>
                  </a:lnTo>
                  <a:lnTo>
                    <a:pt x="907709" y="791861"/>
                  </a:lnTo>
                  <a:lnTo>
                    <a:pt x="878449" y="826082"/>
                  </a:lnTo>
                  <a:lnTo>
                    <a:pt x="846184" y="857579"/>
                  </a:lnTo>
                  <a:lnTo>
                    <a:pt x="811128" y="886145"/>
                  </a:lnTo>
                  <a:lnTo>
                    <a:pt x="773492" y="911572"/>
                  </a:lnTo>
                  <a:lnTo>
                    <a:pt x="733487" y="933655"/>
                  </a:lnTo>
                  <a:lnTo>
                    <a:pt x="691324" y="952186"/>
                  </a:lnTo>
                  <a:lnTo>
                    <a:pt x="647216" y="966960"/>
                  </a:lnTo>
                  <a:lnTo>
                    <a:pt x="601374" y="977768"/>
                  </a:lnTo>
                  <a:lnTo>
                    <a:pt x="554009" y="984404"/>
                  </a:lnTo>
                  <a:lnTo>
                    <a:pt x="505333" y="986663"/>
                  </a:lnTo>
                  <a:lnTo>
                    <a:pt x="456676" y="984404"/>
                  </a:lnTo>
                  <a:lnTo>
                    <a:pt x="409326" y="977768"/>
                  </a:lnTo>
                  <a:lnTo>
                    <a:pt x="363495" y="966960"/>
                  </a:lnTo>
                  <a:lnTo>
                    <a:pt x="319393" y="952186"/>
                  </a:lnTo>
                  <a:lnTo>
                    <a:pt x="277234" y="933655"/>
                  </a:lnTo>
                  <a:lnTo>
                    <a:pt x="237229" y="911572"/>
                  </a:lnTo>
                  <a:lnTo>
                    <a:pt x="199591" y="886145"/>
                  </a:lnTo>
                  <a:lnTo>
                    <a:pt x="164531" y="857579"/>
                  </a:lnTo>
                  <a:lnTo>
                    <a:pt x="132261" y="826082"/>
                  </a:lnTo>
                  <a:lnTo>
                    <a:pt x="102994" y="791861"/>
                  </a:lnTo>
                  <a:lnTo>
                    <a:pt x="76941" y="755122"/>
                  </a:lnTo>
                  <a:lnTo>
                    <a:pt x="54314" y="716072"/>
                  </a:lnTo>
                  <a:lnTo>
                    <a:pt x="35326" y="674918"/>
                  </a:lnTo>
                  <a:lnTo>
                    <a:pt x="20189" y="631867"/>
                  </a:lnTo>
                  <a:lnTo>
                    <a:pt x="9114" y="587124"/>
                  </a:lnTo>
                  <a:lnTo>
                    <a:pt x="2313" y="540898"/>
                  </a:lnTo>
                  <a:lnTo>
                    <a:pt x="0" y="493395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36319" y="1378076"/>
            <a:ext cx="26441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15210" algn="l"/>
              </a:tabLst>
            </a:pPr>
            <a:r>
              <a:rPr sz="3000" b="1" spc="-37" baseline="1388" dirty="0">
                <a:solidFill>
                  <a:srgbClr val="FFFFFF"/>
                </a:solidFill>
                <a:latin typeface="Calibri"/>
                <a:cs typeface="Calibri"/>
              </a:rPr>
              <a:t>0%</a:t>
            </a:r>
            <a:r>
              <a:rPr sz="3000" b="1" baseline="1388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0%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195616" y="3073780"/>
            <a:ext cx="1023619" cy="999490"/>
            <a:chOff x="1195616" y="3073780"/>
            <a:chExt cx="1023619" cy="999490"/>
          </a:xfrm>
        </p:grpSpPr>
        <p:sp>
          <p:nvSpPr>
            <p:cNvPr id="12" name="object 12"/>
            <p:cNvSpPr/>
            <p:nvPr/>
          </p:nvSpPr>
          <p:spPr>
            <a:xfrm>
              <a:off x="1201966" y="3080130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19" h="986789">
                  <a:moveTo>
                    <a:pt x="505294" y="0"/>
                  </a:moveTo>
                  <a:lnTo>
                    <a:pt x="456639" y="2258"/>
                  </a:lnTo>
                  <a:lnTo>
                    <a:pt x="409290" y="8894"/>
                  </a:lnTo>
                  <a:lnTo>
                    <a:pt x="363460" y="19702"/>
                  </a:lnTo>
                  <a:lnTo>
                    <a:pt x="319360" y="34476"/>
                  </a:lnTo>
                  <a:lnTo>
                    <a:pt x="277204" y="53007"/>
                  </a:lnTo>
                  <a:lnTo>
                    <a:pt x="237202" y="75090"/>
                  </a:lnTo>
                  <a:lnTo>
                    <a:pt x="199567" y="100517"/>
                  </a:lnTo>
                  <a:lnTo>
                    <a:pt x="164510" y="129083"/>
                  </a:lnTo>
                  <a:lnTo>
                    <a:pt x="132244" y="160580"/>
                  </a:lnTo>
                  <a:lnTo>
                    <a:pt x="102980" y="194801"/>
                  </a:lnTo>
                  <a:lnTo>
                    <a:pt x="76930" y="231540"/>
                  </a:lnTo>
                  <a:lnTo>
                    <a:pt x="54306" y="270590"/>
                  </a:lnTo>
                  <a:lnTo>
                    <a:pt x="35321" y="311744"/>
                  </a:lnTo>
                  <a:lnTo>
                    <a:pt x="20186" y="354795"/>
                  </a:lnTo>
                  <a:lnTo>
                    <a:pt x="9112" y="399538"/>
                  </a:lnTo>
                  <a:lnTo>
                    <a:pt x="2313" y="445764"/>
                  </a:lnTo>
                  <a:lnTo>
                    <a:pt x="0" y="493268"/>
                  </a:lnTo>
                  <a:lnTo>
                    <a:pt x="2313" y="540771"/>
                  </a:lnTo>
                  <a:lnTo>
                    <a:pt x="9112" y="586997"/>
                  </a:lnTo>
                  <a:lnTo>
                    <a:pt x="20186" y="631740"/>
                  </a:lnTo>
                  <a:lnTo>
                    <a:pt x="35321" y="674791"/>
                  </a:lnTo>
                  <a:lnTo>
                    <a:pt x="54306" y="715945"/>
                  </a:lnTo>
                  <a:lnTo>
                    <a:pt x="76930" y="754995"/>
                  </a:lnTo>
                  <a:lnTo>
                    <a:pt x="102980" y="791734"/>
                  </a:lnTo>
                  <a:lnTo>
                    <a:pt x="132244" y="825955"/>
                  </a:lnTo>
                  <a:lnTo>
                    <a:pt x="164510" y="857452"/>
                  </a:lnTo>
                  <a:lnTo>
                    <a:pt x="199567" y="886018"/>
                  </a:lnTo>
                  <a:lnTo>
                    <a:pt x="237202" y="911445"/>
                  </a:lnTo>
                  <a:lnTo>
                    <a:pt x="277204" y="933528"/>
                  </a:lnTo>
                  <a:lnTo>
                    <a:pt x="319360" y="952059"/>
                  </a:lnTo>
                  <a:lnTo>
                    <a:pt x="363460" y="966833"/>
                  </a:lnTo>
                  <a:lnTo>
                    <a:pt x="409290" y="977641"/>
                  </a:lnTo>
                  <a:lnTo>
                    <a:pt x="456639" y="984277"/>
                  </a:lnTo>
                  <a:lnTo>
                    <a:pt x="505294" y="986536"/>
                  </a:lnTo>
                  <a:lnTo>
                    <a:pt x="553970" y="984277"/>
                  </a:lnTo>
                  <a:lnTo>
                    <a:pt x="601335" y="977641"/>
                  </a:lnTo>
                  <a:lnTo>
                    <a:pt x="647178" y="966833"/>
                  </a:lnTo>
                  <a:lnTo>
                    <a:pt x="691286" y="952059"/>
                  </a:lnTo>
                  <a:lnTo>
                    <a:pt x="733449" y="933528"/>
                  </a:lnTo>
                  <a:lnTo>
                    <a:pt x="773454" y="911445"/>
                  </a:lnTo>
                  <a:lnTo>
                    <a:pt x="811090" y="886018"/>
                  </a:lnTo>
                  <a:lnTo>
                    <a:pt x="846146" y="857452"/>
                  </a:lnTo>
                  <a:lnTo>
                    <a:pt x="878410" y="825955"/>
                  </a:lnTo>
                  <a:lnTo>
                    <a:pt x="907671" y="791734"/>
                  </a:lnTo>
                  <a:lnTo>
                    <a:pt x="933717" y="754995"/>
                  </a:lnTo>
                  <a:lnTo>
                    <a:pt x="956336" y="715945"/>
                  </a:lnTo>
                  <a:lnTo>
                    <a:pt x="975317" y="674791"/>
                  </a:lnTo>
                  <a:lnTo>
                    <a:pt x="990448" y="631740"/>
                  </a:lnTo>
                  <a:lnTo>
                    <a:pt x="1001518" y="586997"/>
                  </a:lnTo>
                  <a:lnTo>
                    <a:pt x="1008315" y="540771"/>
                  </a:lnTo>
                  <a:lnTo>
                    <a:pt x="1010627" y="493268"/>
                  </a:lnTo>
                  <a:lnTo>
                    <a:pt x="1008315" y="445764"/>
                  </a:lnTo>
                  <a:lnTo>
                    <a:pt x="1001518" y="399538"/>
                  </a:lnTo>
                  <a:lnTo>
                    <a:pt x="990448" y="354795"/>
                  </a:lnTo>
                  <a:lnTo>
                    <a:pt x="975317" y="311744"/>
                  </a:lnTo>
                  <a:lnTo>
                    <a:pt x="956336" y="270590"/>
                  </a:lnTo>
                  <a:lnTo>
                    <a:pt x="933717" y="231540"/>
                  </a:lnTo>
                  <a:lnTo>
                    <a:pt x="907671" y="194801"/>
                  </a:lnTo>
                  <a:lnTo>
                    <a:pt x="878410" y="160580"/>
                  </a:lnTo>
                  <a:lnTo>
                    <a:pt x="846146" y="129083"/>
                  </a:lnTo>
                  <a:lnTo>
                    <a:pt x="811090" y="100517"/>
                  </a:lnTo>
                  <a:lnTo>
                    <a:pt x="773454" y="75090"/>
                  </a:lnTo>
                  <a:lnTo>
                    <a:pt x="733449" y="53007"/>
                  </a:lnTo>
                  <a:lnTo>
                    <a:pt x="691286" y="34476"/>
                  </a:lnTo>
                  <a:lnTo>
                    <a:pt x="647178" y="19702"/>
                  </a:lnTo>
                  <a:lnTo>
                    <a:pt x="601335" y="8894"/>
                  </a:lnTo>
                  <a:lnTo>
                    <a:pt x="553970" y="2258"/>
                  </a:lnTo>
                  <a:lnTo>
                    <a:pt x="50529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01966" y="3080130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19" h="986789">
                  <a:moveTo>
                    <a:pt x="0" y="493268"/>
                  </a:moveTo>
                  <a:lnTo>
                    <a:pt x="2313" y="445764"/>
                  </a:lnTo>
                  <a:lnTo>
                    <a:pt x="9112" y="399538"/>
                  </a:lnTo>
                  <a:lnTo>
                    <a:pt x="20186" y="354795"/>
                  </a:lnTo>
                  <a:lnTo>
                    <a:pt x="35321" y="311744"/>
                  </a:lnTo>
                  <a:lnTo>
                    <a:pt x="54306" y="270590"/>
                  </a:lnTo>
                  <a:lnTo>
                    <a:pt x="76930" y="231540"/>
                  </a:lnTo>
                  <a:lnTo>
                    <a:pt x="102980" y="194801"/>
                  </a:lnTo>
                  <a:lnTo>
                    <a:pt x="132244" y="160580"/>
                  </a:lnTo>
                  <a:lnTo>
                    <a:pt x="164510" y="129083"/>
                  </a:lnTo>
                  <a:lnTo>
                    <a:pt x="199567" y="100517"/>
                  </a:lnTo>
                  <a:lnTo>
                    <a:pt x="237202" y="75090"/>
                  </a:lnTo>
                  <a:lnTo>
                    <a:pt x="277204" y="53007"/>
                  </a:lnTo>
                  <a:lnTo>
                    <a:pt x="319360" y="34476"/>
                  </a:lnTo>
                  <a:lnTo>
                    <a:pt x="363460" y="19702"/>
                  </a:lnTo>
                  <a:lnTo>
                    <a:pt x="409290" y="8894"/>
                  </a:lnTo>
                  <a:lnTo>
                    <a:pt x="456639" y="2258"/>
                  </a:lnTo>
                  <a:lnTo>
                    <a:pt x="505294" y="0"/>
                  </a:lnTo>
                  <a:lnTo>
                    <a:pt x="553970" y="2258"/>
                  </a:lnTo>
                  <a:lnTo>
                    <a:pt x="601335" y="8894"/>
                  </a:lnTo>
                  <a:lnTo>
                    <a:pt x="647178" y="19702"/>
                  </a:lnTo>
                  <a:lnTo>
                    <a:pt x="691286" y="34476"/>
                  </a:lnTo>
                  <a:lnTo>
                    <a:pt x="733449" y="53007"/>
                  </a:lnTo>
                  <a:lnTo>
                    <a:pt x="773454" y="75090"/>
                  </a:lnTo>
                  <a:lnTo>
                    <a:pt x="811090" y="100517"/>
                  </a:lnTo>
                  <a:lnTo>
                    <a:pt x="846146" y="129083"/>
                  </a:lnTo>
                  <a:lnTo>
                    <a:pt x="878410" y="160580"/>
                  </a:lnTo>
                  <a:lnTo>
                    <a:pt x="907671" y="194801"/>
                  </a:lnTo>
                  <a:lnTo>
                    <a:pt x="933717" y="231540"/>
                  </a:lnTo>
                  <a:lnTo>
                    <a:pt x="956336" y="270590"/>
                  </a:lnTo>
                  <a:lnTo>
                    <a:pt x="975317" y="311744"/>
                  </a:lnTo>
                  <a:lnTo>
                    <a:pt x="990448" y="354795"/>
                  </a:lnTo>
                  <a:lnTo>
                    <a:pt x="1001518" y="399538"/>
                  </a:lnTo>
                  <a:lnTo>
                    <a:pt x="1008315" y="445764"/>
                  </a:lnTo>
                  <a:lnTo>
                    <a:pt x="1010627" y="493268"/>
                  </a:lnTo>
                  <a:lnTo>
                    <a:pt x="1008315" y="540771"/>
                  </a:lnTo>
                  <a:lnTo>
                    <a:pt x="1001518" y="586997"/>
                  </a:lnTo>
                  <a:lnTo>
                    <a:pt x="990448" y="631740"/>
                  </a:lnTo>
                  <a:lnTo>
                    <a:pt x="975317" y="674791"/>
                  </a:lnTo>
                  <a:lnTo>
                    <a:pt x="956336" y="715945"/>
                  </a:lnTo>
                  <a:lnTo>
                    <a:pt x="933717" y="754995"/>
                  </a:lnTo>
                  <a:lnTo>
                    <a:pt x="907671" y="791734"/>
                  </a:lnTo>
                  <a:lnTo>
                    <a:pt x="878410" y="825955"/>
                  </a:lnTo>
                  <a:lnTo>
                    <a:pt x="846146" y="857452"/>
                  </a:lnTo>
                  <a:lnTo>
                    <a:pt x="811090" y="886018"/>
                  </a:lnTo>
                  <a:lnTo>
                    <a:pt x="773454" y="911445"/>
                  </a:lnTo>
                  <a:lnTo>
                    <a:pt x="733449" y="933528"/>
                  </a:lnTo>
                  <a:lnTo>
                    <a:pt x="691286" y="952059"/>
                  </a:lnTo>
                  <a:lnTo>
                    <a:pt x="647178" y="966833"/>
                  </a:lnTo>
                  <a:lnTo>
                    <a:pt x="601335" y="977641"/>
                  </a:lnTo>
                  <a:lnTo>
                    <a:pt x="553970" y="984277"/>
                  </a:lnTo>
                  <a:lnTo>
                    <a:pt x="505294" y="986536"/>
                  </a:lnTo>
                  <a:lnTo>
                    <a:pt x="456639" y="984277"/>
                  </a:lnTo>
                  <a:lnTo>
                    <a:pt x="409290" y="977641"/>
                  </a:lnTo>
                  <a:lnTo>
                    <a:pt x="363460" y="966833"/>
                  </a:lnTo>
                  <a:lnTo>
                    <a:pt x="319360" y="952059"/>
                  </a:lnTo>
                  <a:lnTo>
                    <a:pt x="277204" y="933528"/>
                  </a:lnTo>
                  <a:lnTo>
                    <a:pt x="237202" y="911445"/>
                  </a:lnTo>
                  <a:lnTo>
                    <a:pt x="199567" y="886018"/>
                  </a:lnTo>
                  <a:lnTo>
                    <a:pt x="164510" y="857452"/>
                  </a:lnTo>
                  <a:lnTo>
                    <a:pt x="132244" y="825955"/>
                  </a:lnTo>
                  <a:lnTo>
                    <a:pt x="102980" y="791734"/>
                  </a:lnTo>
                  <a:lnTo>
                    <a:pt x="76930" y="754995"/>
                  </a:lnTo>
                  <a:lnTo>
                    <a:pt x="54306" y="715945"/>
                  </a:lnTo>
                  <a:lnTo>
                    <a:pt x="35321" y="674791"/>
                  </a:lnTo>
                  <a:lnTo>
                    <a:pt x="20186" y="631740"/>
                  </a:lnTo>
                  <a:lnTo>
                    <a:pt x="9112" y="586997"/>
                  </a:lnTo>
                  <a:lnTo>
                    <a:pt x="2313" y="540771"/>
                  </a:lnTo>
                  <a:lnTo>
                    <a:pt x="0" y="493268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373859" y="3376709"/>
            <a:ext cx="667131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E" sz="2000" b="1" spc="-20" dirty="0">
                <a:solidFill>
                  <a:srgbClr val="FFFFFF"/>
                </a:solidFill>
                <a:latin typeface="Calibri"/>
                <a:cs typeface="Calibri"/>
              </a:rPr>
              <a:t>10.8%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9132" y="3037585"/>
            <a:ext cx="1023619" cy="999490"/>
            <a:chOff x="3469132" y="3037585"/>
            <a:chExt cx="1023619" cy="999490"/>
          </a:xfrm>
        </p:grpSpPr>
        <p:sp>
          <p:nvSpPr>
            <p:cNvPr id="16" name="object 16"/>
            <p:cNvSpPr/>
            <p:nvPr/>
          </p:nvSpPr>
          <p:spPr>
            <a:xfrm>
              <a:off x="3475482" y="3043935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20" h="986789">
                  <a:moveTo>
                    <a:pt x="505332" y="0"/>
                  </a:moveTo>
                  <a:lnTo>
                    <a:pt x="456676" y="2258"/>
                  </a:lnTo>
                  <a:lnTo>
                    <a:pt x="409326" y="8894"/>
                  </a:lnTo>
                  <a:lnTo>
                    <a:pt x="363495" y="19702"/>
                  </a:lnTo>
                  <a:lnTo>
                    <a:pt x="319393" y="34476"/>
                  </a:lnTo>
                  <a:lnTo>
                    <a:pt x="277234" y="53007"/>
                  </a:lnTo>
                  <a:lnTo>
                    <a:pt x="237229" y="75090"/>
                  </a:lnTo>
                  <a:lnTo>
                    <a:pt x="199591" y="100517"/>
                  </a:lnTo>
                  <a:lnTo>
                    <a:pt x="164531" y="129083"/>
                  </a:lnTo>
                  <a:lnTo>
                    <a:pt x="132261" y="160580"/>
                  </a:lnTo>
                  <a:lnTo>
                    <a:pt x="102994" y="194801"/>
                  </a:lnTo>
                  <a:lnTo>
                    <a:pt x="76941" y="231540"/>
                  </a:lnTo>
                  <a:lnTo>
                    <a:pt x="54314" y="270590"/>
                  </a:lnTo>
                  <a:lnTo>
                    <a:pt x="35326" y="311744"/>
                  </a:lnTo>
                  <a:lnTo>
                    <a:pt x="20189" y="354795"/>
                  </a:lnTo>
                  <a:lnTo>
                    <a:pt x="9114" y="399538"/>
                  </a:lnTo>
                  <a:lnTo>
                    <a:pt x="2313" y="445764"/>
                  </a:lnTo>
                  <a:lnTo>
                    <a:pt x="0" y="493267"/>
                  </a:lnTo>
                  <a:lnTo>
                    <a:pt x="2313" y="540792"/>
                  </a:lnTo>
                  <a:lnTo>
                    <a:pt x="9114" y="587037"/>
                  </a:lnTo>
                  <a:lnTo>
                    <a:pt x="20189" y="631796"/>
                  </a:lnTo>
                  <a:lnTo>
                    <a:pt x="35326" y="674861"/>
                  </a:lnTo>
                  <a:lnTo>
                    <a:pt x="54314" y="716028"/>
                  </a:lnTo>
                  <a:lnTo>
                    <a:pt x="76941" y="755088"/>
                  </a:lnTo>
                  <a:lnTo>
                    <a:pt x="102994" y="791835"/>
                  </a:lnTo>
                  <a:lnTo>
                    <a:pt x="132261" y="826063"/>
                  </a:lnTo>
                  <a:lnTo>
                    <a:pt x="164531" y="857566"/>
                  </a:lnTo>
                  <a:lnTo>
                    <a:pt x="199591" y="886136"/>
                  </a:lnTo>
                  <a:lnTo>
                    <a:pt x="237229" y="911566"/>
                  </a:lnTo>
                  <a:lnTo>
                    <a:pt x="277234" y="933652"/>
                  </a:lnTo>
                  <a:lnTo>
                    <a:pt x="319393" y="952185"/>
                  </a:lnTo>
                  <a:lnTo>
                    <a:pt x="363495" y="966959"/>
                  </a:lnTo>
                  <a:lnTo>
                    <a:pt x="409326" y="977768"/>
                  </a:lnTo>
                  <a:lnTo>
                    <a:pt x="456676" y="984404"/>
                  </a:lnTo>
                  <a:lnTo>
                    <a:pt x="505332" y="986663"/>
                  </a:lnTo>
                  <a:lnTo>
                    <a:pt x="554009" y="984404"/>
                  </a:lnTo>
                  <a:lnTo>
                    <a:pt x="601374" y="977768"/>
                  </a:lnTo>
                  <a:lnTo>
                    <a:pt x="647216" y="966959"/>
                  </a:lnTo>
                  <a:lnTo>
                    <a:pt x="691324" y="952185"/>
                  </a:lnTo>
                  <a:lnTo>
                    <a:pt x="733487" y="933652"/>
                  </a:lnTo>
                  <a:lnTo>
                    <a:pt x="773492" y="911566"/>
                  </a:lnTo>
                  <a:lnTo>
                    <a:pt x="811128" y="886136"/>
                  </a:lnTo>
                  <a:lnTo>
                    <a:pt x="846184" y="857566"/>
                  </a:lnTo>
                  <a:lnTo>
                    <a:pt x="878449" y="826063"/>
                  </a:lnTo>
                  <a:lnTo>
                    <a:pt x="907709" y="791835"/>
                  </a:lnTo>
                  <a:lnTo>
                    <a:pt x="933755" y="755088"/>
                  </a:lnTo>
                  <a:lnTo>
                    <a:pt x="956374" y="716028"/>
                  </a:lnTo>
                  <a:lnTo>
                    <a:pt x="975355" y="674861"/>
                  </a:lnTo>
                  <a:lnTo>
                    <a:pt x="990486" y="631796"/>
                  </a:lnTo>
                  <a:lnTo>
                    <a:pt x="1001556" y="587037"/>
                  </a:lnTo>
                  <a:lnTo>
                    <a:pt x="1008353" y="540792"/>
                  </a:lnTo>
                  <a:lnTo>
                    <a:pt x="1010665" y="493267"/>
                  </a:lnTo>
                  <a:lnTo>
                    <a:pt x="1008353" y="445764"/>
                  </a:lnTo>
                  <a:lnTo>
                    <a:pt x="1001556" y="399538"/>
                  </a:lnTo>
                  <a:lnTo>
                    <a:pt x="990486" y="354795"/>
                  </a:lnTo>
                  <a:lnTo>
                    <a:pt x="975355" y="311744"/>
                  </a:lnTo>
                  <a:lnTo>
                    <a:pt x="956374" y="270590"/>
                  </a:lnTo>
                  <a:lnTo>
                    <a:pt x="933755" y="231540"/>
                  </a:lnTo>
                  <a:lnTo>
                    <a:pt x="907709" y="194801"/>
                  </a:lnTo>
                  <a:lnTo>
                    <a:pt x="878449" y="160580"/>
                  </a:lnTo>
                  <a:lnTo>
                    <a:pt x="846184" y="129083"/>
                  </a:lnTo>
                  <a:lnTo>
                    <a:pt x="811128" y="100517"/>
                  </a:lnTo>
                  <a:lnTo>
                    <a:pt x="773492" y="75090"/>
                  </a:lnTo>
                  <a:lnTo>
                    <a:pt x="733487" y="53007"/>
                  </a:lnTo>
                  <a:lnTo>
                    <a:pt x="691324" y="34476"/>
                  </a:lnTo>
                  <a:lnTo>
                    <a:pt x="647216" y="19702"/>
                  </a:lnTo>
                  <a:lnTo>
                    <a:pt x="601374" y="8894"/>
                  </a:lnTo>
                  <a:lnTo>
                    <a:pt x="554009" y="2258"/>
                  </a:lnTo>
                  <a:lnTo>
                    <a:pt x="505332" y="0"/>
                  </a:lnTo>
                  <a:close/>
                </a:path>
              </a:pathLst>
            </a:custGeom>
            <a:solidFill>
              <a:srgbClr val="FF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5482" y="3043935"/>
              <a:ext cx="1010919" cy="986790"/>
            </a:xfrm>
            <a:custGeom>
              <a:avLst/>
              <a:gdLst/>
              <a:ahLst/>
              <a:cxnLst/>
              <a:rect l="l" t="t" r="r" b="b"/>
              <a:pathLst>
                <a:path w="1010920" h="986789">
                  <a:moveTo>
                    <a:pt x="0" y="493267"/>
                  </a:moveTo>
                  <a:lnTo>
                    <a:pt x="2313" y="445764"/>
                  </a:lnTo>
                  <a:lnTo>
                    <a:pt x="9114" y="399538"/>
                  </a:lnTo>
                  <a:lnTo>
                    <a:pt x="20189" y="354795"/>
                  </a:lnTo>
                  <a:lnTo>
                    <a:pt x="35326" y="311744"/>
                  </a:lnTo>
                  <a:lnTo>
                    <a:pt x="54314" y="270590"/>
                  </a:lnTo>
                  <a:lnTo>
                    <a:pt x="76941" y="231540"/>
                  </a:lnTo>
                  <a:lnTo>
                    <a:pt x="102994" y="194801"/>
                  </a:lnTo>
                  <a:lnTo>
                    <a:pt x="132261" y="160580"/>
                  </a:lnTo>
                  <a:lnTo>
                    <a:pt x="164531" y="129083"/>
                  </a:lnTo>
                  <a:lnTo>
                    <a:pt x="199591" y="100517"/>
                  </a:lnTo>
                  <a:lnTo>
                    <a:pt x="237229" y="75090"/>
                  </a:lnTo>
                  <a:lnTo>
                    <a:pt x="277234" y="53007"/>
                  </a:lnTo>
                  <a:lnTo>
                    <a:pt x="319393" y="34476"/>
                  </a:lnTo>
                  <a:lnTo>
                    <a:pt x="363495" y="19702"/>
                  </a:lnTo>
                  <a:lnTo>
                    <a:pt x="409326" y="8894"/>
                  </a:lnTo>
                  <a:lnTo>
                    <a:pt x="456676" y="2258"/>
                  </a:lnTo>
                  <a:lnTo>
                    <a:pt x="505332" y="0"/>
                  </a:lnTo>
                  <a:lnTo>
                    <a:pt x="554009" y="2258"/>
                  </a:lnTo>
                  <a:lnTo>
                    <a:pt x="601374" y="8894"/>
                  </a:lnTo>
                  <a:lnTo>
                    <a:pt x="647216" y="19702"/>
                  </a:lnTo>
                  <a:lnTo>
                    <a:pt x="691324" y="34476"/>
                  </a:lnTo>
                  <a:lnTo>
                    <a:pt x="733487" y="53007"/>
                  </a:lnTo>
                  <a:lnTo>
                    <a:pt x="773492" y="75090"/>
                  </a:lnTo>
                  <a:lnTo>
                    <a:pt x="811128" y="100517"/>
                  </a:lnTo>
                  <a:lnTo>
                    <a:pt x="846184" y="129083"/>
                  </a:lnTo>
                  <a:lnTo>
                    <a:pt x="878449" y="160580"/>
                  </a:lnTo>
                  <a:lnTo>
                    <a:pt x="907709" y="194801"/>
                  </a:lnTo>
                  <a:lnTo>
                    <a:pt x="933755" y="231540"/>
                  </a:lnTo>
                  <a:lnTo>
                    <a:pt x="956374" y="270590"/>
                  </a:lnTo>
                  <a:lnTo>
                    <a:pt x="975355" y="311744"/>
                  </a:lnTo>
                  <a:lnTo>
                    <a:pt x="990486" y="354795"/>
                  </a:lnTo>
                  <a:lnTo>
                    <a:pt x="1001556" y="399538"/>
                  </a:lnTo>
                  <a:lnTo>
                    <a:pt x="1008353" y="445764"/>
                  </a:lnTo>
                  <a:lnTo>
                    <a:pt x="1010665" y="493267"/>
                  </a:lnTo>
                  <a:lnTo>
                    <a:pt x="1008353" y="540792"/>
                  </a:lnTo>
                  <a:lnTo>
                    <a:pt x="1001556" y="587037"/>
                  </a:lnTo>
                  <a:lnTo>
                    <a:pt x="990486" y="631796"/>
                  </a:lnTo>
                  <a:lnTo>
                    <a:pt x="975355" y="674861"/>
                  </a:lnTo>
                  <a:lnTo>
                    <a:pt x="956374" y="716028"/>
                  </a:lnTo>
                  <a:lnTo>
                    <a:pt x="933755" y="755088"/>
                  </a:lnTo>
                  <a:lnTo>
                    <a:pt x="907709" y="791835"/>
                  </a:lnTo>
                  <a:lnTo>
                    <a:pt x="878449" y="826063"/>
                  </a:lnTo>
                  <a:lnTo>
                    <a:pt x="846184" y="857566"/>
                  </a:lnTo>
                  <a:lnTo>
                    <a:pt x="811128" y="886136"/>
                  </a:lnTo>
                  <a:lnTo>
                    <a:pt x="773492" y="911566"/>
                  </a:lnTo>
                  <a:lnTo>
                    <a:pt x="733487" y="933652"/>
                  </a:lnTo>
                  <a:lnTo>
                    <a:pt x="691324" y="952185"/>
                  </a:lnTo>
                  <a:lnTo>
                    <a:pt x="647216" y="966959"/>
                  </a:lnTo>
                  <a:lnTo>
                    <a:pt x="601374" y="977768"/>
                  </a:lnTo>
                  <a:lnTo>
                    <a:pt x="554009" y="984404"/>
                  </a:lnTo>
                  <a:lnTo>
                    <a:pt x="505332" y="986663"/>
                  </a:lnTo>
                  <a:lnTo>
                    <a:pt x="456676" y="984404"/>
                  </a:lnTo>
                  <a:lnTo>
                    <a:pt x="409326" y="977768"/>
                  </a:lnTo>
                  <a:lnTo>
                    <a:pt x="363495" y="966959"/>
                  </a:lnTo>
                  <a:lnTo>
                    <a:pt x="319393" y="952185"/>
                  </a:lnTo>
                  <a:lnTo>
                    <a:pt x="277234" y="933652"/>
                  </a:lnTo>
                  <a:lnTo>
                    <a:pt x="237229" y="911566"/>
                  </a:lnTo>
                  <a:lnTo>
                    <a:pt x="199591" y="886136"/>
                  </a:lnTo>
                  <a:lnTo>
                    <a:pt x="164531" y="857566"/>
                  </a:lnTo>
                  <a:lnTo>
                    <a:pt x="132261" y="826063"/>
                  </a:lnTo>
                  <a:lnTo>
                    <a:pt x="102994" y="791835"/>
                  </a:lnTo>
                  <a:lnTo>
                    <a:pt x="76941" y="755088"/>
                  </a:lnTo>
                  <a:lnTo>
                    <a:pt x="54314" y="716028"/>
                  </a:lnTo>
                  <a:lnTo>
                    <a:pt x="35326" y="674861"/>
                  </a:lnTo>
                  <a:lnTo>
                    <a:pt x="20189" y="631796"/>
                  </a:lnTo>
                  <a:lnTo>
                    <a:pt x="9114" y="587037"/>
                  </a:lnTo>
                  <a:lnTo>
                    <a:pt x="2313" y="540792"/>
                  </a:lnTo>
                  <a:lnTo>
                    <a:pt x="0" y="493267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711066" y="3356228"/>
            <a:ext cx="5391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3.4%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8663" y="2484882"/>
            <a:ext cx="5072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%</a:t>
            </a:r>
            <a:r>
              <a:rPr sz="2400" b="1" spc="-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of</a:t>
            </a:r>
            <a:r>
              <a:rPr sz="24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235"/>
                </a:solidFill>
                <a:latin typeface="Calibri"/>
                <a:cs typeface="Calibri"/>
              </a:rPr>
              <a:t>Employees</a:t>
            </a:r>
            <a:r>
              <a:rPr sz="24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Receiving</a:t>
            </a:r>
            <a:r>
              <a:rPr sz="2400" b="1" spc="-6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BIK</a:t>
            </a:r>
            <a:r>
              <a:rPr sz="2400" b="1" spc="-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235"/>
                </a:solidFill>
                <a:latin typeface="Calibri"/>
                <a:cs typeface="Calibri"/>
              </a:rPr>
              <a:t>Payments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7690" y="5641035"/>
            <a:ext cx="3977004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10" dirty="0">
                <a:latin typeface="Calibri"/>
                <a:cs typeface="Calibri"/>
              </a:rPr>
              <a:t>*We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did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not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have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any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temporary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Employees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during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spc="-25" dirty="0">
                <a:latin typeface="Calibri"/>
                <a:cs typeface="Calibri"/>
              </a:rPr>
              <a:t>the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i="1" spc="-10" dirty="0">
                <a:latin typeface="Calibri"/>
                <a:cs typeface="Calibri"/>
              </a:rPr>
              <a:t>Snap-</a:t>
            </a:r>
            <a:r>
              <a:rPr sz="1400" i="1" spc="-20" dirty="0">
                <a:latin typeface="Calibri"/>
                <a:cs typeface="Calibri"/>
              </a:rPr>
              <a:t>Shot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z="1400" i="1" spc="-10" dirty="0">
                <a:latin typeface="Calibri"/>
                <a:cs typeface="Calibri"/>
              </a:rPr>
              <a:t>**We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did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not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have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any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bonuses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paid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in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lang="en-IE" sz="1400" i="1" spc="-20" dirty="0">
                <a:latin typeface="Calibri"/>
                <a:cs typeface="Calibri"/>
              </a:rPr>
              <a:t>2025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6821" y="294547"/>
            <a:ext cx="2167111" cy="125919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04389" y="4682871"/>
            <a:ext cx="1695450" cy="17145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BEB0393-8E2D-0D76-F53C-7A0186CFAB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099782"/>
            <a:ext cx="5847280" cy="29200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9765" y="555116"/>
            <a:ext cx="5760567" cy="668132"/>
          </a:xfrm>
          <a:prstGeom prst="rect">
            <a:avLst/>
          </a:prstGeom>
        </p:spPr>
        <p:txBody>
          <a:bodyPr vert="horz" wrap="square" lIns="0" tIns="295910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202</a:t>
            </a:r>
            <a:r>
              <a:rPr lang="en-IE" sz="2400" dirty="0"/>
              <a:t>5</a:t>
            </a:r>
            <a:r>
              <a:rPr sz="2400" spc="-30" dirty="0"/>
              <a:t> </a:t>
            </a:r>
            <a:r>
              <a:rPr sz="2400" spc="-10" dirty="0"/>
              <a:t>Findings</a:t>
            </a:r>
            <a:endParaRPr sz="2400" dirty="0"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359765" y="1524000"/>
            <a:ext cx="10493375" cy="4746043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76200">
              <a:spcBef>
                <a:spcPts val="225"/>
              </a:spcBef>
            </a:pPr>
            <a:r>
              <a:rPr lang="en-IE" spc="-10" dirty="0"/>
              <a:t>The Median Hourly Remuneration Gap has increased from 9.3% to 20%. This reflects an increase in mid to senior roles. Notwithstanding this, we have seen </a:t>
            </a:r>
            <a:r>
              <a:rPr dirty="0"/>
              <a:t>a</a:t>
            </a:r>
            <a:r>
              <a:rPr lang="en-IE" dirty="0"/>
              <a:t> decrease </a:t>
            </a:r>
            <a:r>
              <a:rPr dirty="0"/>
              <a:t>in</a:t>
            </a:r>
            <a:r>
              <a:rPr lang="en-IE" spc="-30" dirty="0"/>
              <a:t> the </a:t>
            </a:r>
            <a:r>
              <a:rPr dirty="0"/>
              <a:t>Mean</a:t>
            </a:r>
            <a:r>
              <a:rPr spc="-30" dirty="0"/>
              <a:t> </a:t>
            </a:r>
            <a:r>
              <a:rPr dirty="0"/>
              <a:t>Hourly</a:t>
            </a:r>
            <a:r>
              <a:rPr spc="-35" dirty="0"/>
              <a:t> </a:t>
            </a:r>
            <a:r>
              <a:rPr spc="-10" dirty="0"/>
              <a:t>Remuneration</a:t>
            </a:r>
            <a:r>
              <a:rPr spc="-30" dirty="0"/>
              <a:t> </a:t>
            </a:r>
            <a:r>
              <a:rPr dirty="0"/>
              <a:t>Gap</a:t>
            </a:r>
            <a:r>
              <a:rPr spc="-40" dirty="0"/>
              <a:t> </a:t>
            </a:r>
            <a:r>
              <a:rPr dirty="0"/>
              <a:t>year</a:t>
            </a:r>
            <a:r>
              <a:rPr spc="-35" dirty="0"/>
              <a:t> </a:t>
            </a:r>
            <a:r>
              <a:rPr dirty="0"/>
              <a:t>on</a:t>
            </a:r>
            <a:r>
              <a:rPr spc="-35" dirty="0"/>
              <a:t> </a:t>
            </a:r>
            <a:r>
              <a:rPr dirty="0"/>
              <a:t>year</a:t>
            </a:r>
            <a:r>
              <a:rPr spc="-35" dirty="0"/>
              <a:t> </a:t>
            </a:r>
            <a:r>
              <a:rPr dirty="0"/>
              <a:t>from</a:t>
            </a:r>
            <a:r>
              <a:rPr spc="-35" dirty="0"/>
              <a:t> </a:t>
            </a:r>
            <a:r>
              <a:rPr spc="-20" dirty="0"/>
              <a:t>8.2%</a:t>
            </a:r>
            <a:r>
              <a:rPr lang="en-IE" spc="-20" dirty="0"/>
              <a:t> to 6%. </a:t>
            </a:r>
            <a:r>
              <a:rPr dirty="0"/>
              <a:t>This</a:t>
            </a:r>
            <a:r>
              <a:rPr spc="-2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20" dirty="0"/>
              <a:t> </a:t>
            </a:r>
            <a:r>
              <a:rPr dirty="0"/>
              <a:t>as</a:t>
            </a:r>
            <a:r>
              <a:rPr spc="-3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result</a:t>
            </a:r>
            <a:r>
              <a:rPr spc="-1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number</a:t>
            </a:r>
            <a:r>
              <a:rPr spc="-2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10" dirty="0"/>
              <a:t>factors.</a:t>
            </a:r>
            <a:r>
              <a:rPr spc="-55" dirty="0"/>
              <a:t> </a:t>
            </a:r>
            <a:r>
              <a:rPr dirty="0"/>
              <a:t>Some</a:t>
            </a:r>
            <a:r>
              <a:rPr spc="-45" dirty="0"/>
              <a:t> </a:t>
            </a:r>
            <a:r>
              <a:rPr dirty="0"/>
              <a:t>key</a:t>
            </a:r>
            <a:r>
              <a:rPr spc="-25" dirty="0"/>
              <a:t> </a:t>
            </a:r>
            <a:r>
              <a:rPr dirty="0"/>
              <a:t>Senior</a:t>
            </a:r>
            <a:r>
              <a:rPr spc="-40" dirty="0"/>
              <a:t> </a:t>
            </a:r>
            <a:r>
              <a:rPr spc="-10" dirty="0"/>
              <a:t>employees</a:t>
            </a:r>
            <a:r>
              <a:rPr spc="-30" dirty="0"/>
              <a:t> </a:t>
            </a:r>
            <a:r>
              <a:rPr dirty="0"/>
              <a:t>changed</a:t>
            </a:r>
            <a:r>
              <a:rPr spc="-10" dirty="0"/>
              <a:t> throughout</a:t>
            </a:r>
            <a:r>
              <a:rPr spc="-2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year</a:t>
            </a:r>
            <a:r>
              <a:rPr spc="-4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gender</a:t>
            </a:r>
            <a:r>
              <a:rPr spc="-20" dirty="0"/>
              <a:t> </a:t>
            </a:r>
            <a:r>
              <a:rPr dirty="0"/>
              <a:t>upon</a:t>
            </a:r>
            <a:r>
              <a:rPr spc="-30" dirty="0"/>
              <a:t> </a:t>
            </a:r>
            <a:r>
              <a:rPr dirty="0"/>
              <a:t>re</a:t>
            </a:r>
            <a:r>
              <a:rPr spc="-35" dirty="0"/>
              <a:t> </a:t>
            </a:r>
            <a:r>
              <a:rPr dirty="0"/>
              <a:t>hire</a:t>
            </a:r>
            <a:r>
              <a:rPr spc="-3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these </a:t>
            </a:r>
            <a:r>
              <a:rPr dirty="0"/>
              <a:t>roles</a:t>
            </a:r>
            <a:r>
              <a:rPr spc="-65" dirty="0"/>
              <a:t> </a:t>
            </a:r>
            <a:r>
              <a:rPr dirty="0"/>
              <a:t>changed.</a:t>
            </a:r>
            <a:r>
              <a:rPr spc="-25" dirty="0"/>
              <a:t> </a:t>
            </a:r>
            <a:endParaRPr lang="en-IE" spc="-10" dirty="0"/>
          </a:p>
          <a:p>
            <a:pPr marL="76200" marR="58419">
              <a:lnSpc>
                <a:spcPct val="106800"/>
              </a:lnSpc>
              <a:spcBef>
                <a:spcPts val="5"/>
              </a:spcBef>
            </a:pPr>
            <a:r>
              <a:rPr lang="en-IE" spc="-10" dirty="0"/>
              <a:t>The Median Part-Time Remuneration Gap has increased from 0% to -38%. This reflects a shift in the working patterns by a number of female employee’s facilitating a work life balance. As a result of this shift in work patterns, our mean has also increased from -1% to -75%. This also reflects the employee’s who held senior positions and moved from full-time to part-time working hours.</a:t>
            </a:r>
          </a:p>
          <a:p>
            <a:pPr marL="76200" marR="58419">
              <a:lnSpc>
                <a:spcPct val="106800"/>
              </a:lnSpc>
              <a:spcBef>
                <a:spcPts val="5"/>
              </a:spcBef>
            </a:pPr>
            <a:endParaRPr spc="-10" dirty="0"/>
          </a:p>
          <a:p>
            <a:pPr marL="76200">
              <a:lnSpc>
                <a:spcPct val="100000"/>
              </a:lnSpc>
              <a:spcBef>
                <a:spcPts val="120"/>
              </a:spcBef>
            </a:pPr>
            <a:r>
              <a:rPr dirty="0"/>
              <a:t>All</a:t>
            </a:r>
            <a:r>
              <a:rPr spc="-30" dirty="0"/>
              <a:t> </a:t>
            </a:r>
            <a:r>
              <a:rPr spc="-10" dirty="0"/>
              <a:t>employees</a:t>
            </a:r>
            <a:r>
              <a:rPr spc="-25" dirty="0"/>
              <a:t> </a:t>
            </a:r>
            <a:r>
              <a:rPr dirty="0"/>
              <a:t>are</a:t>
            </a:r>
            <a:r>
              <a:rPr spc="-40" dirty="0"/>
              <a:t> </a:t>
            </a:r>
            <a:r>
              <a:rPr spc="-10" dirty="0"/>
              <a:t>recruited</a:t>
            </a:r>
            <a:r>
              <a:rPr spc="-20" dirty="0"/>
              <a:t> </a:t>
            </a:r>
            <a:r>
              <a:rPr dirty="0"/>
              <a:t>based</a:t>
            </a:r>
            <a:r>
              <a:rPr spc="-40" dirty="0"/>
              <a:t> </a:t>
            </a:r>
            <a:r>
              <a:rPr dirty="0"/>
              <a:t>on</a:t>
            </a:r>
            <a:r>
              <a:rPr spc="-30" dirty="0"/>
              <a:t> </a:t>
            </a:r>
            <a:r>
              <a:rPr spc="-10" dirty="0"/>
              <a:t>non-</a:t>
            </a:r>
            <a:r>
              <a:rPr dirty="0"/>
              <a:t>gender</a:t>
            </a:r>
            <a:r>
              <a:rPr lang="en-IE" dirty="0"/>
              <a:t> basis</a:t>
            </a:r>
            <a:r>
              <a:rPr spc="-10" dirty="0"/>
              <a:t>.</a:t>
            </a:r>
            <a:r>
              <a:rPr lang="en-IE" spc="-10" dirty="0"/>
              <a:t> Nature’s Best Ltd is an inclusive and equal opportunities employer. Nature’s Best Ltd</a:t>
            </a:r>
            <a:r>
              <a:rPr spc="-35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spc="-10" dirty="0"/>
              <a:t>committed</a:t>
            </a:r>
            <a:r>
              <a:rPr spc="-3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recruiting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right</a:t>
            </a:r>
            <a:r>
              <a:rPr spc="-30" dirty="0"/>
              <a:t> </a:t>
            </a:r>
            <a:r>
              <a:rPr dirty="0"/>
              <a:t>person</a:t>
            </a:r>
            <a:r>
              <a:rPr spc="-45" dirty="0"/>
              <a:t> </a:t>
            </a:r>
            <a:r>
              <a:rPr dirty="0"/>
              <a:t>for</a:t>
            </a:r>
            <a:r>
              <a:rPr spc="-5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role</a:t>
            </a:r>
            <a:r>
              <a:rPr spc="-40" dirty="0"/>
              <a:t> </a:t>
            </a:r>
            <a:r>
              <a:rPr spc="-10" dirty="0"/>
              <a:t>regardless</a:t>
            </a:r>
            <a:r>
              <a:rPr spc="-2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spc="-10" dirty="0"/>
              <a:t>gender.</a:t>
            </a:r>
            <a:endParaRPr lang="en-IE" spc="-10" dirty="0"/>
          </a:p>
          <a:p>
            <a:pPr marL="63500">
              <a:lnSpc>
                <a:spcPct val="100000"/>
              </a:lnSpc>
              <a:spcBef>
                <a:spcPts val="1140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Quartile</a:t>
            </a:r>
            <a:r>
              <a:rPr sz="2400" b="1" spc="-7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235"/>
                </a:solidFill>
                <a:latin typeface="Calibri"/>
                <a:cs typeface="Calibri"/>
              </a:rPr>
              <a:t>Analysis</a:t>
            </a:r>
            <a:endParaRPr sz="2400" dirty="0">
              <a:latin typeface="Calibri"/>
              <a:cs typeface="Calibri"/>
            </a:endParaRPr>
          </a:p>
          <a:p>
            <a:pPr marL="76200" marR="214629">
              <a:lnSpc>
                <a:spcPct val="107200"/>
              </a:lnSpc>
              <a:spcBef>
                <a:spcPts val="1370"/>
              </a:spcBef>
            </a:pPr>
            <a:r>
              <a:rPr lang="en-IE" dirty="0"/>
              <a:t>The</a:t>
            </a:r>
            <a:r>
              <a:rPr lang="en-IE" spc="-35" dirty="0"/>
              <a:t> </a:t>
            </a:r>
            <a:r>
              <a:rPr lang="en-IE" dirty="0"/>
              <a:t>1</a:t>
            </a:r>
            <a:r>
              <a:rPr lang="en-IE" baseline="30000" dirty="0"/>
              <a:t>st</a:t>
            </a:r>
            <a:r>
              <a:rPr lang="en-IE" dirty="0"/>
              <a:t> and 2</a:t>
            </a:r>
            <a:r>
              <a:rPr lang="en-IE" baseline="30000" dirty="0"/>
              <a:t>nd</a:t>
            </a:r>
            <a:r>
              <a:rPr lang="en-IE" dirty="0"/>
              <a:t> </a:t>
            </a:r>
            <a:r>
              <a:rPr lang="en-IE" spc="-10" dirty="0"/>
              <a:t>Quartiles</a:t>
            </a:r>
            <a:r>
              <a:rPr lang="en-IE" spc="-30" dirty="0"/>
              <a:t> </a:t>
            </a:r>
            <a:r>
              <a:rPr lang="en-IE" dirty="0"/>
              <a:t>have</a:t>
            </a:r>
            <a:r>
              <a:rPr lang="en-IE" spc="-35" dirty="0"/>
              <a:t> </a:t>
            </a:r>
            <a:r>
              <a:rPr lang="en-IE" dirty="0"/>
              <a:t>seen</a:t>
            </a:r>
            <a:r>
              <a:rPr lang="en-IE" spc="-30" dirty="0"/>
              <a:t> </a:t>
            </a:r>
            <a:r>
              <a:rPr lang="en-IE" dirty="0"/>
              <a:t>an</a:t>
            </a:r>
            <a:r>
              <a:rPr lang="en-IE" spc="-35" dirty="0"/>
              <a:t> </a:t>
            </a:r>
            <a:r>
              <a:rPr lang="en-IE" dirty="0"/>
              <a:t>increase</a:t>
            </a:r>
            <a:r>
              <a:rPr lang="en-IE" spc="-35" dirty="0"/>
              <a:t> </a:t>
            </a:r>
            <a:r>
              <a:rPr lang="en-IE" dirty="0"/>
              <a:t>in</a:t>
            </a:r>
            <a:r>
              <a:rPr lang="en-IE" spc="-15" dirty="0"/>
              <a:t> </a:t>
            </a:r>
            <a:r>
              <a:rPr lang="en-IE" dirty="0"/>
              <a:t>female</a:t>
            </a:r>
            <a:r>
              <a:rPr lang="en-IE" spc="-35" dirty="0"/>
              <a:t> </a:t>
            </a:r>
            <a:r>
              <a:rPr lang="en-IE" spc="-10" dirty="0"/>
              <a:t>representation </a:t>
            </a:r>
            <a:r>
              <a:rPr lang="en-IE" dirty="0"/>
              <a:t>as</a:t>
            </a:r>
            <a:r>
              <a:rPr lang="en-IE" spc="-35" dirty="0"/>
              <a:t> </a:t>
            </a:r>
            <a:r>
              <a:rPr lang="en-IE" dirty="0"/>
              <a:t>a</a:t>
            </a:r>
            <a:r>
              <a:rPr lang="en-IE" spc="-40" dirty="0"/>
              <a:t> </a:t>
            </a:r>
            <a:r>
              <a:rPr lang="en-IE" dirty="0"/>
              <a:t>result</a:t>
            </a:r>
            <a:r>
              <a:rPr lang="en-IE" spc="-20" dirty="0"/>
              <a:t> </a:t>
            </a:r>
            <a:r>
              <a:rPr lang="en-IE" dirty="0"/>
              <a:t>of</a:t>
            </a:r>
            <a:r>
              <a:rPr lang="en-IE" spc="-55" dirty="0"/>
              <a:t> </a:t>
            </a:r>
            <a:r>
              <a:rPr lang="en-IE" dirty="0"/>
              <a:t>our</a:t>
            </a:r>
            <a:r>
              <a:rPr lang="en-IE" spc="-35" dirty="0"/>
              <a:t> </a:t>
            </a:r>
            <a:r>
              <a:rPr lang="en-IE" dirty="0"/>
              <a:t>recent</a:t>
            </a:r>
            <a:r>
              <a:rPr lang="en-IE" spc="-20" dirty="0"/>
              <a:t> </a:t>
            </a:r>
            <a:r>
              <a:rPr lang="en-IE" spc="-10" dirty="0"/>
              <a:t>recruitment</a:t>
            </a:r>
            <a:r>
              <a:rPr lang="en-IE" spc="-20" dirty="0"/>
              <a:t> </a:t>
            </a:r>
            <a:r>
              <a:rPr lang="en-IE" spc="-10" dirty="0"/>
              <a:t>drive in comparison to 2024 results. </a:t>
            </a:r>
            <a:r>
              <a:rPr dirty="0"/>
              <a:t>Th</a:t>
            </a:r>
            <a:r>
              <a:rPr lang="en-IE" dirty="0"/>
              <a:t>is trend follows through to the</a:t>
            </a:r>
            <a:r>
              <a:rPr spc="-30" dirty="0"/>
              <a:t> </a:t>
            </a:r>
            <a:r>
              <a:rPr dirty="0"/>
              <a:t>3</a:t>
            </a:r>
            <a:r>
              <a:rPr sz="1350" baseline="24691" dirty="0"/>
              <a:t>rd</a:t>
            </a:r>
            <a:r>
              <a:rPr sz="1350" spc="112" baseline="24691" dirty="0"/>
              <a:t> </a:t>
            </a:r>
            <a:r>
              <a:rPr sz="1400" dirty="0"/>
              <a:t>&amp;</a:t>
            </a:r>
            <a:r>
              <a:rPr sz="1400" spc="-45" dirty="0"/>
              <a:t> </a:t>
            </a:r>
            <a:r>
              <a:rPr sz="1400" dirty="0"/>
              <a:t>4</a:t>
            </a:r>
            <a:r>
              <a:rPr sz="1350" baseline="24691" dirty="0"/>
              <a:t>th</a:t>
            </a:r>
            <a:r>
              <a:rPr sz="1350" spc="112" baseline="24691" dirty="0"/>
              <a:t> </a:t>
            </a:r>
            <a:r>
              <a:rPr sz="1400" dirty="0"/>
              <a:t>Quartiles</a:t>
            </a:r>
            <a:r>
              <a:rPr lang="en-IE"/>
              <a:t>, as </a:t>
            </a:r>
            <a:r>
              <a:rPr lang="en-IE" dirty="0"/>
              <a:t>employee’s</a:t>
            </a:r>
            <a:r>
              <a:rPr sz="1400" spc="-25" dirty="0"/>
              <a:t> </a:t>
            </a:r>
            <a:r>
              <a:rPr sz="1400" dirty="0"/>
              <a:t>have</a:t>
            </a:r>
            <a:r>
              <a:rPr sz="1400" spc="-30" dirty="0"/>
              <a:t> </a:t>
            </a:r>
            <a:r>
              <a:rPr sz="1400" dirty="0"/>
              <a:t>the</a:t>
            </a:r>
            <a:r>
              <a:rPr sz="1400" spc="-25" dirty="0"/>
              <a:t> </a:t>
            </a:r>
            <a:r>
              <a:rPr sz="1400" dirty="0"/>
              <a:t>same</a:t>
            </a:r>
            <a:r>
              <a:rPr sz="1400" spc="-30" dirty="0"/>
              <a:t> </a:t>
            </a:r>
            <a:r>
              <a:rPr sz="1400" dirty="0"/>
              <a:t>split</a:t>
            </a:r>
            <a:r>
              <a:rPr sz="1400" spc="-30" dirty="0"/>
              <a:t> </a:t>
            </a:r>
            <a:r>
              <a:rPr sz="1400" dirty="0"/>
              <a:t>in</a:t>
            </a:r>
            <a:r>
              <a:rPr sz="1400" spc="-45" dirty="0"/>
              <a:t> </a:t>
            </a:r>
            <a:r>
              <a:rPr sz="1400" spc="-10" dirty="0"/>
              <a:t>percentage</a:t>
            </a:r>
            <a:r>
              <a:rPr lang="en-IE" sz="1400" spc="-10" dirty="0"/>
              <a:t> on average</a:t>
            </a:r>
            <a:r>
              <a:rPr sz="1400" spc="-5" dirty="0"/>
              <a:t> </a:t>
            </a:r>
            <a:r>
              <a:rPr sz="1400" dirty="0"/>
              <a:t>and</a:t>
            </a:r>
            <a:r>
              <a:rPr sz="1400" spc="-30" dirty="0"/>
              <a:t> </a:t>
            </a:r>
            <a:r>
              <a:rPr sz="1400" dirty="0"/>
              <a:t>the</a:t>
            </a:r>
            <a:r>
              <a:rPr sz="1400" spc="-30" dirty="0"/>
              <a:t> </a:t>
            </a:r>
            <a:r>
              <a:rPr sz="1400" dirty="0"/>
              <a:t>large</a:t>
            </a:r>
            <a:r>
              <a:rPr sz="1400" spc="-30" dirty="0"/>
              <a:t> </a:t>
            </a:r>
            <a:r>
              <a:rPr sz="1400" dirty="0"/>
              <a:t>majority</a:t>
            </a:r>
            <a:r>
              <a:rPr sz="1400" spc="-40" dirty="0"/>
              <a:t> </a:t>
            </a:r>
            <a:r>
              <a:rPr sz="1400" dirty="0"/>
              <a:t>of</a:t>
            </a:r>
            <a:r>
              <a:rPr sz="1400" spc="-40" dirty="0"/>
              <a:t> </a:t>
            </a:r>
            <a:r>
              <a:rPr sz="1400" dirty="0"/>
              <a:t>the</a:t>
            </a:r>
            <a:r>
              <a:rPr sz="1400" spc="-20" dirty="0"/>
              <a:t> </a:t>
            </a:r>
            <a:r>
              <a:rPr sz="1400" spc="-10" dirty="0"/>
              <a:t>employees</a:t>
            </a:r>
            <a:r>
              <a:rPr sz="1400" spc="-30" dirty="0"/>
              <a:t> </a:t>
            </a:r>
            <a:r>
              <a:rPr sz="1400" dirty="0"/>
              <a:t>are</a:t>
            </a:r>
            <a:r>
              <a:rPr sz="1400" spc="-30" dirty="0"/>
              <a:t> </a:t>
            </a:r>
            <a:r>
              <a:rPr sz="1400" dirty="0"/>
              <a:t>hourly</a:t>
            </a:r>
            <a:r>
              <a:rPr sz="1400" spc="-35" dirty="0"/>
              <a:t> </a:t>
            </a:r>
            <a:r>
              <a:rPr sz="1400" dirty="0"/>
              <a:t>paid</a:t>
            </a:r>
            <a:r>
              <a:rPr sz="1400" spc="-20" dirty="0"/>
              <a:t> </a:t>
            </a:r>
            <a:r>
              <a:rPr sz="1400" dirty="0"/>
              <a:t>for</a:t>
            </a:r>
            <a:r>
              <a:rPr sz="1400" spc="-55" dirty="0"/>
              <a:t> </a:t>
            </a:r>
            <a:r>
              <a:rPr sz="1400" dirty="0"/>
              <a:t>the</a:t>
            </a:r>
            <a:r>
              <a:rPr sz="1400" spc="-25" dirty="0"/>
              <a:t> </a:t>
            </a:r>
            <a:r>
              <a:rPr sz="1400" dirty="0"/>
              <a:t>same</a:t>
            </a:r>
            <a:r>
              <a:rPr sz="1400" spc="-40" dirty="0"/>
              <a:t> </a:t>
            </a:r>
            <a:r>
              <a:rPr sz="1400" dirty="0"/>
              <a:t>roles.</a:t>
            </a:r>
            <a:r>
              <a:rPr sz="1400" spc="-10" dirty="0"/>
              <a:t> </a:t>
            </a:r>
            <a:r>
              <a:rPr sz="1400" dirty="0"/>
              <a:t>With</a:t>
            </a:r>
            <a:r>
              <a:rPr sz="1400" spc="-35" dirty="0"/>
              <a:t> </a:t>
            </a:r>
            <a:r>
              <a:rPr sz="1400" spc="-25" dirty="0"/>
              <a:t>the </a:t>
            </a:r>
            <a:r>
              <a:rPr sz="1400" dirty="0"/>
              <a:t>increase</a:t>
            </a:r>
            <a:r>
              <a:rPr sz="1400" spc="-40" dirty="0"/>
              <a:t> </a:t>
            </a:r>
            <a:r>
              <a:rPr sz="1400" dirty="0"/>
              <a:t>in</a:t>
            </a:r>
            <a:r>
              <a:rPr sz="1400" spc="-35" dirty="0"/>
              <a:t> </a:t>
            </a:r>
            <a:r>
              <a:rPr sz="1400" dirty="0"/>
              <a:t>female</a:t>
            </a:r>
            <a:r>
              <a:rPr sz="1400" spc="-50" dirty="0"/>
              <a:t> </a:t>
            </a:r>
            <a:r>
              <a:rPr sz="1400" dirty="0"/>
              <a:t>hires</a:t>
            </a:r>
            <a:r>
              <a:rPr sz="1400" spc="-30" dirty="0"/>
              <a:t> </a:t>
            </a:r>
            <a:r>
              <a:rPr sz="1400" dirty="0"/>
              <a:t>the</a:t>
            </a:r>
            <a:r>
              <a:rPr sz="1400" spc="-40" dirty="0"/>
              <a:t> </a:t>
            </a:r>
            <a:r>
              <a:rPr lang="en-IE" spc="-40" dirty="0"/>
              <a:t>p</a:t>
            </a:r>
            <a:r>
              <a:rPr sz="1400" dirty="0"/>
              <a:t>ay</a:t>
            </a:r>
            <a:r>
              <a:rPr sz="1400" spc="-30" dirty="0"/>
              <a:t> </a:t>
            </a:r>
            <a:r>
              <a:rPr sz="1400" dirty="0"/>
              <a:t>gap</a:t>
            </a:r>
            <a:r>
              <a:rPr sz="1400" spc="-40" dirty="0"/>
              <a:t> </a:t>
            </a:r>
            <a:r>
              <a:rPr sz="1400" dirty="0"/>
              <a:t>in</a:t>
            </a:r>
            <a:r>
              <a:rPr sz="1400" spc="-45" dirty="0"/>
              <a:t> </a:t>
            </a:r>
            <a:r>
              <a:rPr sz="1400" dirty="0"/>
              <a:t>these</a:t>
            </a:r>
            <a:r>
              <a:rPr sz="1400" spc="-25" dirty="0"/>
              <a:t> </a:t>
            </a:r>
            <a:r>
              <a:rPr sz="1400" spc="-10" dirty="0"/>
              <a:t>quartiles</a:t>
            </a:r>
            <a:r>
              <a:rPr sz="1400" spc="-30" dirty="0"/>
              <a:t> </a:t>
            </a:r>
            <a:r>
              <a:rPr sz="1400" dirty="0"/>
              <a:t>have</a:t>
            </a:r>
            <a:r>
              <a:rPr sz="1400" spc="-25" dirty="0"/>
              <a:t> </a:t>
            </a:r>
            <a:r>
              <a:rPr sz="1400" spc="-10" dirty="0"/>
              <a:t>decreased.</a:t>
            </a:r>
            <a:r>
              <a:rPr sz="1400" spc="-30" dirty="0"/>
              <a:t> </a:t>
            </a:r>
            <a:endParaRPr lang="en-IE" spc="-30" dirty="0"/>
          </a:p>
          <a:p>
            <a:pPr marL="76200" marR="214629">
              <a:lnSpc>
                <a:spcPct val="107200"/>
              </a:lnSpc>
              <a:spcBef>
                <a:spcPts val="1370"/>
              </a:spcBef>
            </a:pP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Our</a:t>
            </a:r>
            <a:r>
              <a:rPr sz="2400" b="1" spc="-3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235"/>
                </a:solidFill>
                <a:latin typeface="Calibri"/>
                <a:cs typeface="Calibri"/>
              </a:rPr>
              <a:t>Action</a:t>
            </a:r>
            <a:r>
              <a:rPr sz="24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38235"/>
                </a:solidFill>
                <a:latin typeface="Calibri"/>
                <a:cs typeface="Calibri"/>
              </a:rPr>
              <a:t>Plan</a:t>
            </a:r>
            <a:endParaRPr sz="2400" dirty="0">
              <a:latin typeface="Calibri"/>
              <a:cs typeface="Calibri"/>
            </a:endParaRPr>
          </a:p>
          <a:p>
            <a:pPr marL="76200" marR="205740">
              <a:lnSpc>
                <a:spcPct val="100000"/>
              </a:lnSpc>
              <a:spcBef>
                <a:spcPts val="715"/>
              </a:spcBef>
            </a:pPr>
            <a:r>
              <a:rPr spc="-10" dirty="0"/>
              <a:t>We</a:t>
            </a:r>
            <a:r>
              <a:rPr spc="-50" dirty="0"/>
              <a:t> </a:t>
            </a:r>
            <a:r>
              <a:rPr dirty="0"/>
              <a:t>remain</a:t>
            </a:r>
            <a:r>
              <a:rPr spc="-25" dirty="0"/>
              <a:t> </a:t>
            </a:r>
            <a:r>
              <a:rPr spc="-10" dirty="0"/>
              <a:t>confident</a:t>
            </a:r>
            <a:r>
              <a:rPr spc="-15" dirty="0"/>
              <a:t> </a:t>
            </a:r>
            <a:r>
              <a:rPr dirty="0"/>
              <a:t>that</a:t>
            </a:r>
            <a:r>
              <a:rPr spc="-10" dirty="0"/>
              <a:t> </a:t>
            </a:r>
            <a:r>
              <a:rPr dirty="0"/>
              <a:t>all</a:t>
            </a:r>
            <a:r>
              <a:rPr spc="-30" dirty="0"/>
              <a:t> </a:t>
            </a:r>
            <a:r>
              <a:rPr spc="-10" dirty="0"/>
              <a:t>genders</a:t>
            </a:r>
            <a:r>
              <a:rPr spc="-20" dirty="0"/>
              <a:t> </a:t>
            </a:r>
            <a:r>
              <a:rPr dirty="0"/>
              <a:t>in</a:t>
            </a:r>
            <a:r>
              <a:rPr spc="-25" dirty="0"/>
              <a:t> </a:t>
            </a:r>
            <a:r>
              <a:rPr dirty="0"/>
              <a:t>our</a:t>
            </a:r>
            <a:r>
              <a:rPr spc="-30" dirty="0"/>
              <a:t> </a:t>
            </a:r>
            <a:r>
              <a:rPr spc="-10" dirty="0"/>
              <a:t>organisation</a:t>
            </a:r>
            <a:r>
              <a:rPr spc="-25" dirty="0"/>
              <a:t> </a:t>
            </a:r>
            <a:r>
              <a:rPr dirty="0"/>
              <a:t>are</a:t>
            </a:r>
            <a:r>
              <a:rPr spc="-35" dirty="0"/>
              <a:t> </a:t>
            </a:r>
            <a:r>
              <a:rPr dirty="0"/>
              <a:t>paid</a:t>
            </a:r>
            <a:r>
              <a:rPr spc="-20" dirty="0"/>
              <a:t> </a:t>
            </a:r>
            <a:r>
              <a:rPr dirty="0"/>
              <a:t>equally</a:t>
            </a:r>
            <a:r>
              <a:rPr spc="-20" dirty="0"/>
              <a:t> </a:t>
            </a:r>
            <a:r>
              <a:rPr dirty="0"/>
              <a:t>for</a:t>
            </a:r>
            <a:r>
              <a:rPr spc="-50" dirty="0"/>
              <a:t> </a:t>
            </a:r>
            <a:r>
              <a:rPr dirty="0"/>
              <a:t>doing</a:t>
            </a:r>
            <a:r>
              <a:rPr spc="-20" dirty="0"/>
              <a:t> </a:t>
            </a:r>
            <a:r>
              <a:rPr spc="-10" dirty="0"/>
              <a:t>equivalent</a:t>
            </a:r>
            <a:r>
              <a:rPr spc="10" dirty="0"/>
              <a:t> </a:t>
            </a:r>
            <a:r>
              <a:rPr dirty="0"/>
              <a:t>jobs</a:t>
            </a:r>
            <a:r>
              <a:rPr spc="-30" dirty="0"/>
              <a:t> </a:t>
            </a:r>
            <a:r>
              <a:rPr dirty="0"/>
              <a:t>across</a:t>
            </a:r>
            <a:r>
              <a:rPr spc="-40" dirty="0"/>
              <a:t> </a:t>
            </a:r>
            <a:r>
              <a:rPr dirty="0"/>
              <a:t>our</a:t>
            </a:r>
            <a:r>
              <a:rPr spc="-30" dirty="0"/>
              <a:t> </a:t>
            </a:r>
            <a:r>
              <a:rPr spc="-10" dirty="0"/>
              <a:t>business.</a:t>
            </a:r>
            <a:r>
              <a:rPr spc="-25" dirty="0"/>
              <a:t> </a:t>
            </a:r>
            <a:r>
              <a:rPr dirty="0"/>
              <a:t>Our</a:t>
            </a:r>
            <a:r>
              <a:rPr spc="-30" dirty="0"/>
              <a:t> </a:t>
            </a:r>
            <a:r>
              <a:rPr dirty="0"/>
              <a:t>plan</a:t>
            </a:r>
            <a:r>
              <a:rPr spc="-15" dirty="0"/>
              <a:t> </a:t>
            </a:r>
            <a:r>
              <a:rPr dirty="0"/>
              <a:t>for</a:t>
            </a:r>
            <a:r>
              <a:rPr spc="-50" dirty="0"/>
              <a:t> </a:t>
            </a:r>
            <a:r>
              <a:rPr lang="en-IE" dirty="0"/>
              <a:t>2026</a:t>
            </a:r>
            <a:r>
              <a:rPr spc="-25" dirty="0"/>
              <a:t> </a:t>
            </a:r>
            <a:r>
              <a:rPr spc="-20" dirty="0"/>
              <a:t>will </a:t>
            </a:r>
            <a:r>
              <a:rPr dirty="0"/>
              <a:t>be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further</a:t>
            </a:r>
            <a:r>
              <a:rPr spc="-30" dirty="0"/>
              <a:t> </a:t>
            </a:r>
            <a:r>
              <a:rPr spc="-10" dirty="0"/>
              <a:t>progress</a:t>
            </a:r>
            <a:r>
              <a:rPr spc="-20" dirty="0"/>
              <a:t> </a:t>
            </a:r>
            <a:r>
              <a:rPr dirty="0"/>
              <a:t>our</a:t>
            </a:r>
            <a:r>
              <a:rPr spc="-35" dirty="0"/>
              <a:t> </a:t>
            </a:r>
            <a:r>
              <a:rPr dirty="0"/>
              <a:t>gender</a:t>
            </a:r>
            <a:r>
              <a:rPr spc="-15" dirty="0"/>
              <a:t> </a:t>
            </a:r>
            <a:r>
              <a:rPr dirty="0"/>
              <a:t>pay</a:t>
            </a:r>
            <a:r>
              <a:rPr spc="-20" dirty="0"/>
              <a:t> </a:t>
            </a:r>
            <a:r>
              <a:rPr dirty="0"/>
              <a:t>gap</a:t>
            </a:r>
            <a:r>
              <a:rPr spc="-25" dirty="0"/>
              <a:t> </a:t>
            </a:r>
            <a:r>
              <a:rPr dirty="0"/>
              <a:t>action</a:t>
            </a:r>
            <a:r>
              <a:rPr spc="-20" dirty="0"/>
              <a:t> </a:t>
            </a:r>
            <a:r>
              <a:rPr dirty="0"/>
              <a:t>plan,</a:t>
            </a:r>
            <a:r>
              <a:rPr spc="-25" dirty="0"/>
              <a:t> </a:t>
            </a:r>
            <a:r>
              <a:rPr spc="-10" dirty="0"/>
              <a:t>maintaining </a:t>
            </a:r>
            <a:r>
              <a:rPr dirty="0"/>
              <a:t>our</a:t>
            </a:r>
            <a:r>
              <a:rPr spc="-30" dirty="0"/>
              <a:t> </a:t>
            </a:r>
            <a:r>
              <a:rPr dirty="0"/>
              <a:t>focus</a:t>
            </a:r>
            <a:r>
              <a:rPr spc="-35" dirty="0"/>
              <a:t> </a:t>
            </a:r>
            <a:r>
              <a:rPr dirty="0"/>
              <a:t>on</a:t>
            </a:r>
            <a:r>
              <a:rPr spc="-30" dirty="0"/>
              <a:t> </a:t>
            </a:r>
            <a:r>
              <a:rPr spc="-20" dirty="0"/>
              <a:t>representation</a:t>
            </a:r>
            <a:r>
              <a:rPr spc="-1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all</a:t>
            </a:r>
            <a:r>
              <a:rPr spc="-20" dirty="0"/>
              <a:t> </a:t>
            </a:r>
            <a:r>
              <a:rPr spc="-10" dirty="0"/>
              <a:t>genders</a:t>
            </a:r>
            <a:r>
              <a:rPr spc="-2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ensuring</a:t>
            </a:r>
            <a:r>
              <a:rPr spc="-15" dirty="0"/>
              <a:t> </a:t>
            </a:r>
            <a:r>
              <a:rPr dirty="0"/>
              <a:t>flexibility</a:t>
            </a:r>
            <a:r>
              <a:rPr spc="-10" dirty="0"/>
              <a:t> </a:t>
            </a:r>
            <a:r>
              <a:rPr spc="-25" dirty="0"/>
              <a:t>and </a:t>
            </a:r>
            <a:r>
              <a:rPr dirty="0"/>
              <a:t>inclusive</a:t>
            </a:r>
            <a:r>
              <a:rPr spc="-50" dirty="0"/>
              <a:t> </a:t>
            </a:r>
            <a:r>
              <a:rPr spc="-10" dirty="0"/>
              <a:t>leadership</a:t>
            </a:r>
            <a:r>
              <a:rPr spc="-35" dirty="0"/>
              <a:t> </a:t>
            </a:r>
            <a:r>
              <a:rPr dirty="0"/>
              <a:t>are</a:t>
            </a:r>
            <a:r>
              <a:rPr spc="-45" dirty="0"/>
              <a:t> </a:t>
            </a:r>
            <a:r>
              <a:rPr dirty="0"/>
              <a:t>key</a:t>
            </a:r>
            <a:r>
              <a:rPr spc="-40" dirty="0"/>
              <a:t> </a:t>
            </a:r>
            <a:r>
              <a:rPr spc="-10" dirty="0"/>
              <a:t>priorities.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471" y="112268"/>
            <a:ext cx="1407737" cy="162192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7725" y="2615922"/>
            <a:ext cx="1246401" cy="119470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72260" y="2793872"/>
            <a:ext cx="2305685" cy="1038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538235"/>
                </a:solidFill>
                <a:latin typeface="Calibri"/>
                <a:cs typeface="Calibri"/>
              </a:rPr>
              <a:t>Talent</a:t>
            </a:r>
            <a:r>
              <a:rPr sz="1800" b="1" spc="-6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Acquisition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5"/>
              </a:spcBef>
            </a:pPr>
            <a:r>
              <a:rPr sz="1200" spc="-20" dirty="0">
                <a:latin typeface="Calibri"/>
                <a:cs typeface="Calibri"/>
              </a:rPr>
              <a:t>Talent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Acquisition: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continually </a:t>
            </a:r>
            <a:r>
              <a:rPr sz="1200" dirty="0">
                <a:latin typeface="Calibri"/>
                <a:cs typeface="Calibri"/>
              </a:rPr>
              <a:t>review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our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recruitment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processes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dirty="0">
                <a:latin typeface="Calibri"/>
                <a:cs typeface="Calibri"/>
              </a:rPr>
              <a:t>ensure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open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attractive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spc="-20" dirty="0">
                <a:latin typeface="Calibri"/>
                <a:cs typeface="Calibri"/>
              </a:rPr>
              <a:t>all.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87367" y="2729640"/>
            <a:ext cx="1119936" cy="117400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354192" y="2646934"/>
            <a:ext cx="2610485" cy="1220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Building</a:t>
            </a:r>
            <a:r>
              <a:rPr sz="18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Inclusive</a:t>
            </a:r>
            <a:r>
              <a:rPr sz="1800" b="1" spc="-6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Mindsets</a:t>
            </a:r>
            <a:endParaRPr sz="1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5"/>
              </a:spcBef>
            </a:pPr>
            <a:r>
              <a:rPr sz="1200" dirty="0">
                <a:latin typeface="Calibri"/>
                <a:cs typeface="Calibri"/>
              </a:rPr>
              <a:t>We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our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only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with </a:t>
            </a:r>
            <a:r>
              <a:rPr sz="1200" spc="-10" dirty="0">
                <a:latin typeface="Calibri"/>
                <a:cs typeface="Calibri"/>
              </a:rPr>
              <a:t>unconscious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bias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training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10" dirty="0">
                <a:latin typeface="Calibri"/>
                <a:cs typeface="Calibri"/>
              </a:rPr>
              <a:t> offering </a:t>
            </a:r>
            <a:r>
              <a:rPr sz="1200" dirty="0">
                <a:latin typeface="Calibri"/>
                <a:cs typeface="Calibri"/>
              </a:rPr>
              <a:t>learning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pathways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inclusive </a:t>
            </a:r>
            <a:r>
              <a:rPr sz="1200" dirty="0">
                <a:latin typeface="Calibri"/>
                <a:cs typeface="Calibri"/>
              </a:rPr>
              <a:t>mindset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applied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everything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do.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83753" y="2659342"/>
            <a:ext cx="1160183" cy="102399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524238" y="2702763"/>
            <a:ext cx="2583180" cy="1038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Learning</a:t>
            </a:r>
            <a:r>
              <a:rPr sz="1800" b="1" spc="-3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Development</a:t>
            </a:r>
            <a:endParaRPr sz="1800">
              <a:latin typeface="Calibri"/>
              <a:cs typeface="Calibri"/>
            </a:endParaRPr>
          </a:p>
          <a:p>
            <a:pPr marL="12700" marR="154940">
              <a:lnSpc>
                <a:spcPct val="100000"/>
              </a:lnSpc>
              <a:spcBef>
                <a:spcPts val="50"/>
              </a:spcBef>
            </a:pPr>
            <a:r>
              <a:rPr sz="1200" dirty="0">
                <a:latin typeface="Calibri"/>
                <a:cs typeface="Calibri"/>
              </a:rPr>
              <a:t>We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continue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our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talent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ensure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have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gender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balanced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inclusive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mix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talent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attending development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programmes.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53083" y="5039995"/>
            <a:ext cx="2066925" cy="1220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Allocation</a:t>
            </a:r>
            <a:r>
              <a:rPr sz="1800" b="1" spc="-7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of</a:t>
            </a:r>
            <a:r>
              <a:rPr sz="18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work</a:t>
            </a:r>
            <a:r>
              <a:rPr sz="1800" spc="-10" dirty="0">
                <a:solidFill>
                  <a:srgbClr val="538235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5"/>
              </a:spcBef>
            </a:pPr>
            <a:r>
              <a:rPr sz="1200" dirty="0">
                <a:latin typeface="Calibri"/>
                <a:cs typeface="Calibri"/>
              </a:rPr>
              <a:t>We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putting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laser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focus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spc="-10" dirty="0">
                <a:latin typeface="Calibri"/>
                <a:cs typeface="Calibri"/>
              </a:rPr>
              <a:t>providing</a:t>
            </a:r>
            <a:r>
              <a:rPr sz="1200" dirty="0">
                <a:latin typeface="Calibri"/>
                <a:cs typeface="Calibri"/>
              </a:rPr>
              <a:t> equal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opportunities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for </a:t>
            </a:r>
            <a:r>
              <a:rPr sz="1200" dirty="0">
                <a:latin typeface="Calibri"/>
                <a:cs typeface="Calibri"/>
              </a:rPr>
              <a:t>career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enhancing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roles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reviewing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gender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balance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key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engagements.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3517" y="5061915"/>
            <a:ext cx="1110304" cy="112530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232653" y="4964379"/>
            <a:ext cx="2964815" cy="8553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Focus</a:t>
            </a:r>
            <a:r>
              <a:rPr sz="1800" b="1" spc="-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on</a:t>
            </a:r>
            <a:r>
              <a:rPr sz="1800" b="1" spc="-3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appraisal</a:t>
            </a:r>
            <a:r>
              <a:rPr sz="1800" b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reward:</a:t>
            </a:r>
            <a:endParaRPr sz="1800">
              <a:latin typeface="Calibri"/>
              <a:cs typeface="Calibri"/>
            </a:endParaRPr>
          </a:p>
          <a:p>
            <a:pPr marL="12700" marR="12700">
              <a:lnSpc>
                <a:spcPct val="100000"/>
              </a:lnSpc>
              <a:spcBef>
                <a:spcPts val="50"/>
              </a:spcBef>
            </a:pPr>
            <a:r>
              <a:rPr sz="1200" dirty="0">
                <a:latin typeface="Calibri"/>
                <a:cs typeface="Calibri"/>
              </a:rPr>
              <a:t>We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continue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apply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diversity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lens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our </a:t>
            </a:r>
            <a:r>
              <a:rPr sz="1200" dirty="0">
                <a:latin typeface="Calibri"/>
                <a:cs typeface="Calibri"/>
              </a:rPr>
              <a:t>appraisal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reward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process,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using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dirty="0">
                <a:latin typeface="Calibri"/>
                <a:cs typeface="Calibri"/>
              </a:rPr>
              <a:t>provide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insight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decision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making</a:t>
            </a:r>
            <a:r>
              <a:rPr sz="1050" spc="-10" dirty="0">
                <a:latin typeface="Calibri"/>
                <a:cs typeface="Calibri"/>
              </a:rPr>
              <a:t>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25355" y="4947666"/>
            <a:ext cx="2181225" cy="1403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Data</a:t>
            </a:r>
            <a:r>
              <a:rPr sz="1800" b="1" spc="-6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38235"/>
                </a:solidFill>
                <a:latin typeface="Calibri"/>
                <a:cs typeface="Calibri"/>
              </a:rPr>
              <a:t>Driven</a:t>
            </a:r>
            <a:r>
              <a:rPr sz="1800" b="1" spc="-6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38235"/>
                </a:solidFill>
                <a:latin typeface="Calibri"/>
                <a:cs typeface="Calibri"/>
              </a:rPr>
              <a:t>Approach: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5"/>
              </a:spcBef>
            </a:pPr>
            <a:r>
              <a:rPr sz="1200" dirty="0">
                <a:latin typeface="Calibri"/>
                <a:cs typeface="Calibri"/>
              </a:rPr>
              <a:t>We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continue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take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data </a:t>
            </a:r>
            <a:r>
              <a:rPr sz="1200" dirty="0">
                <a:latin typeface="Calibri"/>
                <a:cs typeface="Calibri"/>
              </a:rPr>
              <a:t>driven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approach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building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 </a:t>
            </a:r>
            <a:r>
              <a:rPr sz="1200" dirty="0">
                <a:latin typeface="Calibri"/>
                <a:cs typeface="Calibri"/>
              </a:rPr>
              <a:t>inclusive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culture,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ensuring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have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right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appropriate </a:t>
            </a:r>
            <a:r>
              <a:rPr sz="1200" dirty="0">
                <a:latin typeface="Calibri"/>
                <a:cs typeface="Calibri"/>
              </a:rPr>
              <a:t>internal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targets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where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needed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dirty="0">
                <a:latin typeface="Calibri"/>
                <a:cs typeface="Calibri"/>
              </a:rPr>
              <a:t>drive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change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03675" y="4974450"/>
            <a:ext cx="1131646" cy="113164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587213" y="5027355"/>
            <a:ext cx="1140394" cy="1069854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181775" y="4299077"/>
            <a:ext cx="11990070" cy="50800"/>
          </a:xfrm>
          <a:custGeom>
            <a:avLst/>
            <a:gdLst/>
            <a:ahLst/>
            <a:cxnLst/>
            <a:rect l="l" t="t" r="r" b="b"/>
            <a:pathLst>
              <a:path w="11990070" h="50800">
                <a:moveTo>
                  <a:pt x="0" y="50546"/>
                </a:moveTo>
                <a:lnTo>
                  <a:pt x="1198952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556821" y="294547"/>
            <a:ext cx="2167111" cy="1259190"/>
          </a:xfrm>
          <a:prstGeom prst="rect">
            <a:avLst/>
          </a:prstGeom>
        </p:spPr>
      </p:pic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02665" y="651435"/>
            <a:ext cx="5760567" cy="773684"/>
          </a:xfrm>
          <a:prstGeom prst="rect">
            <a:avLst/>
          </a:prstGeom>
        </p:spPr>
        <p:txBody>
          <a:bodyPr vert="horz" wrap="square" lIns="0" tIns="242189" rIns="0" bIns="0" rtlCol="0">
            <a:spAutoFit/>
          </a:bodyPr>
          <a:lstStyle/>
          <a:p>
            <a:pPr marL="2474595">
              <a:lnSpc>
                <a:spcPct val="100000"/>
              </a:lnSpc>
              <a:spcBef>
                <a:spcPts val="95"/>
              </a:spcBef>
            </a:pPr>
            <a:r>
              <a:rPr dirty="0"/>
              <a:t>O</a:t>
            </a:r>
            <a:r>
              <a:rPr lang="en-IE" dirty="0"/>
              <a:t>u</a:t>
            </a:r>
            <a:r>
              <a:rPr dirty="0"/>
              <a:t>r</a:t>
            </a:r>
            <a:r>
              <a:rPr spc="-85" dirty="0"/>
              <a:t> </a:t>
            </a:r>
            <a:r>
              <a:rPr dirty="0"/>
              <a:t>Action</a:t>
            </a:r>
            <a:r>
              <a:rPr spc="-75" dirty="0"/>
              <a:t> </a:t>
            </a:r>
            <a:r>
              <a:rPr spc="-20" dirty="0"/>
              <a:t>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1093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Bahnschrift</vt:lpstr>
      <vt:lpstr>Calibri</vt:lpstr>
      <vt:lpstr>Calibri Light</vt:lpstr>
      <vt:lpstr>Office Theme</vt:lpstr>
      <vt:lpstr>PowerPoint Presentation</vt:lpstr>
      <vt:lpstr>PowerPoint Presentation</vt:lpstr>
      <vt:lpstr>What is Gender Pay Gap Reporting</vt:lpstr>
      <vt:lpstr>Median and Mean Results</vt:lpstr>
      <vt:lpstr>% of Employees Receiving Bonus Payments**</vt:lpstr>
      <vt:lpstr>2025 Findings</vt:lpstr>
      <vt:lpstr>Our Action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Vighnesh Dixon</dc:creator>
  <cp:lastModifiedBy>Ann-Marie Brady</cp:lastModifiedBy>
  <cp:revision>18</cp:revision>
  <dcterms:created xsi:type="dcterms:W3CDTF">2025-10-31T08:48:47Z</dcterms:created>
  <dcterms:modified xsi:type="dcterms:W3CDTF">2026-01-21T12:23:13Z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2025-10-31T00:00:00Z</vt:filetime>
  </property>
  <property fmtid="{D5CDD505-2E9C-101B-9397-08002B2CF9AE}" pid="5" name="Producer">
    <vt:lpwstr>Microsoft® PowerPoint® 2016</vt:lpwstr>
  </property>
</Properties>
</file>